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1000" r:id="rId2"/>
    <p:sldId id="1035" r:id="rId3"/>
    <p:sldId id="1037" r:id="rId4"/>
    <p:sldId id="1036" r:id="rId5"/>
    <p:sldId id="1038" r:id="rId6"/>
    <p:sldId id="1039" r:id="rId7"/>
    <p:sldId id="1040" r:id="rId8"/>
    <p:sldId id="1041" r:id="rId9"/>
    <p:sldId id="1042" r:id="rId10"/>
    <p:sldId id="1043" r:id="rId11"/>
    <p:sldId id="1044" r:id="rId12"/>
    <p:sldId id="1047" r:id="rId13"/>
    <p:sldId id="1048" r:id="rId14"/>
    <p:sldId id="1049" r:id="rId15"/>
    <p:sldId id="105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2" autoAdjust="0"/>
    <p:restoredTop sz="94676"/>
  </p:normalViewPr>
  <p:slideViewPr>
    <p:cSldViewPr snapToGrid="0" snapToObjects="1">
      <p:cViewPr varScale="1">
        <p:scale>
          <a:sx n="108" d="100"/>
          <a:sy n="108" d="100"/>
        </p:scale>
        <p:origin x="179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6F626-FAEA-7A4F-9460-976419A4E707}" type="datetimeFigureOut">
              <a:rPr lang="en-US" smtClean="0"/>
              <a:t>1/8/2018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8EBDDA-7F22-A742-BDDC-368A0C2C3198}" type="slidenum">
              <a:rPr lang="en-US" smtClean="0"/>
              <a:t>‹#›</a:t>
            </a:fld>
            <a:endParaRPr lang="en-US" dirty="0"/>
          </a:p>
        </p:txBody>
      </p:sp>
    </p:spTree>
    <p:extLst>
      <p:ext uri="{BB962C8B-B14F-4D97-AF65-F5344CB8AC3E}">
        <p14:creationId xmlns:p14="http://schemas.microsoft.com/office/powerpoint/2010/main" val="21850458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166601297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238367532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19423531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294842788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142611450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57225270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65431210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422491021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328501715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45742373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80619-8D30-A148-8283-70A2D1B6F3C0}"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B42DC-AC28-5940-8A0B-83A1B8D7BFD2}" type="slidenum">
              <a:rPr lang="en-US" smtClean="0"/>
              <a:t>‹#›</a:t>
            </a:fld>
            <a:endParaRPr lang="en-US" dirty="0"/>
          </a:p>
        </p:txBody>
      </p:sp>
    </p:spTree>
    <p:extLst>
      <p:ext uri="{BB962C8B-B14F-4D97-AF65-F5344CB8AC3E}">
        <p14:creationId xmlns:p14="http://schemas.microsoft.com/office/powerpoint/2010/main" val="392194626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80619-8D30-A148-8283-70A2D1B6F3C0}" type="datetimeFigureOut">
              <a:rPr lang="en-US" smtClean="0"/>
              <a:t>1/8/2018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B42DC-AC28-5940-8A0B-83A1B8D7BFD2}" type="slidenum">
              <a:rPr lang="en-US" smtClean="0"/>
              <a:t>‹#›</a:t>
            </a:fld>
            <a:endParaRPr lang="en-US" dirty="0"/>
          </a:p>
        </p:txBody>
      </p:sp>
    </p:spTree>
    <p:extLst>
      <p:ext uri="{BB962C8B-B14F-4D97-AF65-F5344CB8AC3E}">
        <p14:creationId xmlns:p14="http://schemas.microsoft.com/office/powerpoint/2010/main" val="274356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grpSp>
        <p:nvGrpSpPr>
          <p:cNvPr id="6" name="Group 5">
            <a:extLst>
              <a:ext uri="{FF2B5EF4-FFF2-40B4-BE49-F238E27FC236}">
                <a16:creationId xmlns:a16="http://schemas.microsoft.com/office/drawing/2014/main" id="{172E5859-E391-4908-B632-5332043DF7E3}"/>
              </a:ext>
            </a:extLst>
          </p:cNvPr>
          <p:cNvGrpSpPr/>
          <p:nvPr/>
        </p:nvGrpSpPr>
        <p:grpSpPr>
          <a:xfrm>
            <a:off x="457201" y="2053004"/>
            <a:ext cx="8229598" cy="2751993"/>
            <a:chOff x="773724" y="1986182"/>
            <a:chExt cx="8229598" cy="2751993"/>
          </a:xfrm>
        </p:grpSpPr>
        <p:sp>
          <p:nvSpPr>
            <p:cNvPr id="5" name="Arrow: Right 4">
              <a:extLst>
                <a:ext uri="{FF2B5EF4-FFF2-40B4-BE49-F238E27FC236}">
                  <a16:creationId xmlns:a16="http://schemas.microsoft.com/office/drawing/2014/main" id="{0D54B985-D354-42FD-AE94-C44AC8D5C17B}"/>
                </a:ext>
              </a:extLst>
            </p:cNvPr>
            <p:cNvSpPr/>
            <p:nvPr/>
          </p:nvSpPr>
          <p:spPr>
            <a:xfrm>
              <a:off x="6251329" y="2166426"/>
              <a:ext cx="2751993" cy="239150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solidFill>
                    <a:schemeClr val="tx1"/>
                  </a:solidFill>
                  <a:latin typeface="Bree Serif" panose="02000503040000020004" pitchFamily="2" charset="0"/>
                </a:rPr>
                <a:t>Product, profit</a:t>
              </a:r>
            </a:p>
          </p:txBody>
        </p:sp>
        <p:sp>
          <p:nvSpPr>
            <p:cNvPr id="3" name="Oval 2">
              <a:extLst>
                <a:ext uri="{FF2B5EF4-FFF2-40B4-BE49-F238E27FC236}">
                  <a16:creationId xmlns:a16="http://schemas.microsoft.com/office/drawing/2014/main" id="{8B25146A-A4C6-4890-AF93-AE73893990F0}"/>
                </a:ext>
              </a:extLst>
            </p:cNvPr>
            <p:cNvSpPr/>
            <p:nvPr/>
          </p:nvSpPr>
          <p:spPr>
            <a:xfrm>
              <a:off x="3624188" y="1986182"/>
              <a:ext cx="2751993" cy="2751993"/>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latin typeface="Bree Serif" panose="02000503040000020004" pitchFamily="2" charset="0"/>
                </a:rPr>
                <a:t>Business productivity</a:t>
              </a:r>
            </a:p>
          </p:txBody>
        </p:sp>
        <p:sp>
          <p:nvSpPr>
            <p:cNvPr id="4" name="Arrow: Right 3">
              <a:extLst>
                <a:ext uri="{FF2B5EF4-FFF2-40B4-BE49-F238E27FC236}">
                  <a16:creationId xmlns:a16="http://schemas.microsoft.com/office/drawing/2014/main" id="{AC0529E3-083E-440E-B381-7C095F0DD2C5}"/>
                </a:ext>
              </a:extLst>
            </p:cNvPr>
            <p:cNvSpPr/>
            <p:nvPr/>
          </p:nvSpPr>
          <p:spPr>
            <a:xfrm>
              <a:off x="773724" y="2470516"/>
              <a:ext cx="2850466" cy="178332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solidFill>
                    <a:schemeClr val="tx1"/>
                  </a:solidFill>
                  <a:latin typeface="Bree Serif" panose="02000503040000020004" pitchFamily="2" charset="0"/>
                </a:rPr>
                <a:t>Capital, labour, materials</a:t>
              </a:r>
            </a:p>
          </p:txBody>
        </p:sp>
      </p:grpSp>
    </p:spTree>
    <p:extLst>
      <p:ext uri="{BB962C8B-B14F-4D97-AF65-F5344CB8AC3E}">
        <p14:creationId xmlns:p14="http://schemas.microsoft.com/office/powerpoint/2010/main" val="3112246528"/>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Foundation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
        <p:nvSpPr>
          <p:cNvPr id="18" name="TextBox 17">
            <a:extLst>
              <a:ext uri="{FF2B5EF4-FFF2-40B4-BE49-F238E27FC236}">
                <a16:creationId xmlns:a16="http://schemas.microsoft.com/office/drawing/2014/main" id="{EDDB3657-DA28-4DC1-8759-863B6F549649}"/>
              </a:ext>
            </a:extLst>
          </p:cNvPr>
          <p:cNvSpPr txBox="1"/>
          <p:nvPr/>
        </p:nvSpPr>
        <p:spPr>
          <a:xfrm>
            <a:off x="2504049" y="3574440"/>
            <a:ext cx="5725550" cy="230832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To do no harm is the praise of a </a:t>
            </a:r>
            <a:r>
              <a:rPr kumimoji="0" lang="en-GB" sz="4800" b="0" i="1" strike="noStrike" kern="1200" cap="none" spc="0" normalizeH="0" baseline="0" noProof="0" dirty="0">
                <a:ln>
                  <a:noFill/>
                </a:ln>
                <a:solidFill>
                  <a:prstClr val="black"/>
                </a:solidFill>
                <a:effectLst/>
                <a:uLnTx/>
                <a:uFillTx/>
                <a:latin typeface="Bree Serif" panose="02000503040000020004" pitchFamily="2" charset="0"/>
                <a:ea typeface="+mn-ea"/>
                <a:cs typeface="+mn-cs"/>
              </a:rPr>
              <a:t>stone</a:t>
            </a: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 not a </a:t>
            </a:r>
            <a:r>
              <a:rPr kumimoji="0" lang="en-GB" sz="48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man</a:t>
            </a: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t>
            </a:r>
          </a:p>
        </p:txBody>
      </p:sp>
      <p:pic>
        <p:nvPicPr>
          <p:cNvPr id="5" name="Picture 4">
            <a:extLst>
              <a:ext uri="{FF2B5EF4-FFF2-40B4-BE49-F238E27FC236}">
                <a16:creationId xmlns:a16="http://schemas.microsoft.com/office/drawing/2014/main" id="{BB4168D2-E436-4ECE-A678-62412A676F85}"/>
              </a:ext>
            </a:extLst>
          </p:cNvPr>
          <p:cNvPicPr>
            <a:picLocks noChangeAspect="1"/>
          </p:cNvPicPr>
          <p:nvPr/>
        </p:nvPicPr>
        <p:blipFill>
          <a:blip r:embed="rId2"/>
          <a:stretch>
            <a:fillRect/>
          </a:stretch>
        </p:blipFill>
        <p:spPr>
          <a:xfrm>
            <a:off x="14068" y="402194"/>
            <a:ext cx="5342909" cy="3339318"/>
          </a:xfrm>
          <a:prstGeom prst="rect">
            <a:avLst/>
          </a:prstGeom>
        </p:spPr>
      </p:pic>
    </p:spTree>
    <p:extLst>
      <p:ext uri="{BB962C8B-B14F-4D97-AF65-F5344CB8AC3E}">
        <p14:creationId xmlns:p14="http://schemas.microsoft.com/office/powerpoint/2010/main" val="128248674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Motivation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248327462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Motivation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
        <p:nvSpPr>
          <p:cNvPr id="18" name="TextBox 17">
            <a:extLst>
              <a:ext uri="{FF2B5EF4-FFF2-40B4-BE49-F238E27FC236}">
                <a16:creationId xmlns:a16="http://schemas.microsoft.com/office/drawing/2014/main" id="{EDDB3657-DA28-4DC1-8759-863B6F549649}"/>
              </a:ext>
            </a:extLst>
          </p:cNvPr>
          <p:cNvSpPr txBox="1"/>
          <p:nvPr/>
        </p:nvSpPr>
        <p:spPr>
          <a:xfrm>
            <a:off x="1709225" y="1886318"/>
            <a:ext cx="5725550" cy="830997"/>
          </a:xfrm>
          <a:prstGeom prst="rect">
            <a:avLst/>
          </a:prstGeom>
          <a:noFill/>
        </p:spPr>
        <p:txBody>
          <a:bodyPr wrap="square" rtlCol="0">
            <a:spAutoFit/>
          </a:bodyPr>
          <a:lstStyle/>
          <a:p>
            <a:pPr marL="914400" marR="0" lvl="0" indent="-914400" algn="l" defTabSz="457200" rtl="0" eaLnBrk="1" fontAlgn="auto" latinLnBrk="0" hangingPunct="1">
              <a:lnSpc>
                <a:spcPct val="100000"/>
              </a:lnSpc>
              <a:spcBef>
                <a:spcPts val="0"/>
              </a:spcBef>
              <a:spcAft>
                <a:spcPts val="0"/>
              </a:spcAft>
              <a:buClrTx/>
              <a:buSzTx/>
              <a:buFontTx/>
              <a:buAutoNum type="arabicPeriod"/>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Responsibility</a:t>
            </a:r>
          </a:p>
        </p:txBody>
      </p:sp>
    </p:spTree>
    <p:extLst>
      <p:ext uri="{BB962C8B-B14F-4D97-AF65-F5344CB8AC3E}">
        <p14:creationId xmlns:p14="http://schemas.microsoft.com/office/powerpoint/2010/main" val="5992525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Motivation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
        <p:nvSpPr>
          <p:cNvPr id="18" name="TextBox 17">
            <a:extLst>
              <a:ext uri="{FF2B5EF4-FFF2-40B4-BE49-F238E27FC236}">
                <a16:creationId xmlns:a16="http://schemas.microsoft.com/office/drawing/2014/main" id="{EDDB3657-DA28-4DC1-8759-863B6F549649}"/>
              </a:ext>
            </a:extLst>
          </p:cNvPr>
          <p:cNvSpPr txBox="1"/>
          <p:nvPr/>
        </p:nvSpPr>
        <p:spPr>
          <a:xfrm>
            <a:off x="1709225" y="1886318"/>
            <a:ext cx="5725550" cy="1569660"/>
          </a:xfrm>
          <a:prstGeom prst="rect">
            <a:avLst/>
          </a:prstGeom>
          <a:noFill/>
        </p:spPr>
        <p:txBody>
          <a:bodyPr wrap="square" rtlCol="0">
            <a:spAutoFit/>
          </a:bodyPr>
          <a:lstStyle/>
          <a:p>
            <a:pPr marL="914400" marR="0" lvl="0" indent="-914400" algn="l" defTabSz="457200" rtl="0" eaLnBrk="1" fontAlgn="auto" latinLnBrk="0" hangingPunct="1">
              <a:lnSpc>
                <a:spcPct val="100000"/>
              </a:lnSpc>
              <a:spcBef>
                <a:spcPts val="0"/>
              </a:spcBef>
              <a:spcAft>
                <a:spcPts val="0"/>
              </a:spcAft>
              <a:buClrTx/>
              <a:buSzTx/>
              <a:buFontTx/>
              <a:buAutoNum type="arabicPeriod"/>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Responsibility</a:t>
            </a:r>
          </a:p>
          <a:p>
            <a:pPr marL="914400" marR="0" lvl="0" indent="-914400" algn="l" defTabSz="457200" rtl="0" eaLnBrk="1" fontAlgn="auto" latinLnBrk="0" hangingPunct="1">
              <a:lnSpc>
                <a:spcPct val="100000"/>
              </a:lnSpc>
              <a:spcBef>
                <a:spcPts val="0"/>
              </a:spcBef>
              <a:spcAft>
                <a:spcPts val="0"/>
              </a:spcAft>
              <a:buClrTx/>
              <a:buSzTx/>
              <a:buFontTx/>
              <a:buAutoNum type="arabicPeriod"/>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Readiness</a:t>
            </a:r>
          </a:p>
        </p:txBody>
      </p:sp>
    </p:spTree>
    <p:extLst>
      <p:ext uri="{BB962C8B-B14F-4D97-AF65-F5344CB8AC3E}">
        <p14:creationId xmlns:p14="http://schemas.microsoft.com/office/powerpoint/2010/main" val="15827326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Motivation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
        <p:nvSpPr>
          <p:cNvPr id="18" name="TextBox 17">
            <a:extLst>
              <a:ext uri="{FF2B5EF4-FFF2-40B4-BE49-F238E27FC236}">
                <a16:creationId xmlns:a16="http://schemas.microsoft.com/office/drawing/2014/main" id="{EDDB3657-DA28-4DC1-8759-863B6F549649}"/>
              </a:ext>
            </a:extLst>
          </p:cNvPr>
          <p:cNvSpPr txBox="1"/>
          <p:nvPr/>
        </p:nvSpPr>
        <p:spPr>
          <a:xfrm>
            <a:off x="1709225" y="1886318"/>
            <a:ext cx="5725550" cy="2308324"/>
          </a:xfrm>
          <a:prstGeom prst="rect">
            <a:avLst/>
          </a:prstGeom>
          <a:noFill/>
        </p:spPr>
        <p:txBody>
          <a:bodyPr wrap="square" rtlCol="0">
            <a:spAutoFit/>
          </a:bodyPr>
          <a:lstStyle/>
          <a:p>
            <a:pPr marL="914400" marR="0" lvl="0" indent="-914400" algn="l" defTabSz="457200" rtl="0" eaLnBrk="1" fontAlgn="auto" latinLnBrk="0" hangingPunct="1">
              <a:lnSpc>
                <a:spcPct val="100000"/>
              </a:lnSpc>
              <a:spcBef>
                <a:spcPts val="0"/>
              </a:spcBef>
              <a:spcAft>
                <a:spcPts val="0"/>
              </a:spcAft>
              <a:buClrTx/>
              <a:buSzTx/>
              <a:buFontTx/>
              <a:buAutoNum type="arabicPeriod"/>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Responsibility</a:t>
            </a:r>
          </a:p>
          <a:p>
            <a:pPr marL="914400" marR="0" lvl="0" indent="-914400" algn="l" defTabSz="457200" rtl="0" eaLnBrk="1" fontAlgn="auto" latinLnBrk="0" hangingPunct="1">
              <a:lnSpc>
                <a:spcPct val="100000"/>
              </a:lnSpc>
              <a:spcBef>
                <a:spcPts val="0"/>
              </a:spcBef>
              <a:spcAft>
                <a:spcPts val="0"/>
              </a:spcAft>
              <a:buClrTx/>
              <a:buSzTx/>
              <a:buFontTx/>
              <a:buAutoNum type="arabicPeriod"/>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Readiness</a:t>
            </a:r>
          </a:p>
          <a:p>
            <a:pPr marL="914400" marR="0" lvl="0" indent="-914400" algn="l" defTabSz="457200" rtl="0" eaLnBrk="1" fontAlgn="auto" latinLnBrk="0" hangingPunct="1">
              <a:lnSpc>
                <a:spcPct val="100000"/>
              </a:lnSpc>
              <a:spcBef>
                <a:spcPts val="0"/>
              </a:spcBef>
              <a:spcAft>
                <a:spcPts val="0"/>
              </a:spcAft>
              <a:buClrTx/>
              <a:buSzTx/>
              <a:buFontTx/>
              <a:buAutoNum type="arabicPeriod"/>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Reward</a:t>
            </a:r>
          </a:p>
        </p:txBody>
      </p:sp>
    </p:spTree>
    <p:extLst>
      <p:ext uri="{BB962C8B-B14F-4D97-AF65-F5344CB8AC3E}">
        <p14:creationId xmlns:p14="http://schemas.microsoft.com/office/powerpoint/2010/main" val="57275944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Power</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270213947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815882"/>
          </a:xfrm>
          <a:prstGeom prst="rect">
            <a:avLst/>
          </a:prstGeom>
          <a:noFill/>
        </p:spPr>
        <p:txBody>
          <a:bodyPr wrap="square" rtlCol="0">
            <a:spAutoFit/>
          </a:bodyPr>
          <a:lstStyle/>
          <a:p>
            <a:r>
              <a:rPr lang="en-GB" sz="2800" dirty="0">
                <a:latin typeface="Bree Serif" panose="02000503040000020004" pitchFamily="2" charset="0"/>
              </a:rPr>
              <a:t>People want to get stuff done more efficiently to be better, faster, smarter, richer, or just to free up more time for things they enjoy ... Personal productivity is ultimately about </a:t>
            </a:r>
            <a:r>
              <a:rPr lang="en-GB" sz="2800" u="sng" dirty="0">
                <a:latin typeface="Bree Serif" panose="02000503040000020004" pitchFamily="2" charset="0"/>
              </a:rPr>
              <a:t>achieving goals</a:t>
            </a:r>
            <a:r>
              <a:rPr lang="en-GB" sz="2800" dirty="0">
                <a:latin typeface="Bree Serif" panose="02000503040000020004" pitchFamily="2" charset="0"/>
              </a:rPr>
              <a:t>.</a:t>
            </a:r>
          </a:p>
        </p:txBody>
      </p:sp>
    </p:spTree>
    <p:extLst>
      <p:ext uri="{BB962C8B-B14F-4D97-AF65-F5344CB8AC3E}">
        <p14:creationId xmlns:p14="http://schemas.microsoft.com/office/powerpoint/2010/main" val="21316166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People want to get stuff done more efficiently to be better, faster, smarter, richer, or just to free up more time for things they enjoy ... Personal productivity is ultimately about </a:t>
            </a:r>
            <a:r>
              <a:rPr kumimoji="0" lang="en-GB" sz="2800" b="0" i="0" u="sng" strike="noStrike" kern="1200" cap="none" spc="0" normalizeH="0" baseline="0" noProof="0" dirty="0">
                <a:ln>
                  <a:noFill/>
                </a:ln>
                <a:solidFill>
                  <a:prstClr val="black"/>
                </a:solidFill>
                <a:effectLst/>
                <a:uLnTx/>
                <a:uFillTx/>
                <a:latin typeface="Bree Serif" panose="02000503040000020004" pitchFamily="2" charset="0"/>
                <a:ea typeface="+mn-ea"/>
                <a:cs typeface="+mn-cs"/>
              </a:rPr>
              <a:t>achieving goals</a:t>
            </a:r>
            <a:r>
              <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t>
            </a:r>
          </a:p>
        </p:txBody>
      </p:sp>
      <p:grpSp>
        <p:nvGrpSpPr>
          <p:cNvPr id="8" name="Group 7">
            <a:extLst>
              <a:ext uri="{FF2B5EF4-FFF2-40B4-BE49-F238E27FC236}">
                <a16:creationId xmlns:a16="http://schemas.microsoft.com/office/drawing/2014/main" id="{7C4795A5-32B8-45A1-BC42-125E0531C5F1}"/>
              </a:ext>
            </a:extLst>
          </p:cNvPr>
          <p:cNvGrpSpPr/>
          <p:nvPr/>
        </p:nvGrpSpPr>
        <p:grpSpPr>
          <a:xfrm>
            <a:off x="457201" y="3516043"/>
            <a:ext cx="8229598" cy="2751993"/>
            <a:chOff x="773724" y="1986182"/>
            <a:chExt cx="8229598" cy="2751993"/>
          </a:xfrm>
        </p:grpSpPr>
        <p:sp>
          <p:nvSpPr>
            <p:cNvPr id="9" name="Arrow: Right 8">
              <a:extLst>
                <a:ext uri="{FF2B5EF4-FFF2-40B4-BE49-F238E27FC236}">
                  <a16:creationId xmlns:a16="http://schemas.microsoft.com/office/drawing/2014/main" id="{999EF06A-6EC8-4C1D-AF9A-8239C168E902}"/>
                </a:ext>
              </a:extLst>
            </p:cNvPr>
            <p:cNvSpPr/>
            <p:nvPr/>
          </p:nvSpPr>
          <p:spPr>
            <a:xfrm>
              <a:off x="6251329" y="2166426"/>
              <a:ext cx="2751993" cy="239150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Better me</a:t>
              </a:r>
            </a:p>
          </p:txBody>
        </p:sp>
        <p:sp>
          <p:nvSpPr>
            <p:cNvPr id="10" name="Oval 9">
              <a:extLst>
                <a:ext uri="{FF2B5EF4-FFF2-40B4-BE49-F238E27FC236}">
                  <a16:creationId xmlns:a16="http://schemas.microsoft.com/office/drawing/2014/main" id="{DFA84AC2-46E4-41CE-8CE5-96652344C13D}"/>
                </a:ext>
              </a:extLst>
            </p:cNvPr>
            <p:cNvSpPr/>
            <p:nvPr/>
          </p:nvSpPr>
          <p:spPr>
            <a:xfrm>
              <a:off x="3624188" y="1986182"/>
              <a:ext cx="2751993" cy="2751993"/>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Bree Serif" panose="02000503040000020004" pitchFamily="2" charset="0"/>
                  <a:ea typeface="+mn-ea"/>
                  <a:cs typeface="+mn-cs"/>
                </a:rPr>
                <a:t>Personal productivity</a:t>
              </a:r>
            </a:p>
          </p:txBody>
        </p:sp>
        <p:sp>
          <p:nvSpPr>
            <p:cNvPr id="11" name="Arrow: Right 10">
              <a:extLst>
                <a:ext uri="{FF2B5EF4-FFF2-40B4-BE49-F238E27FC236}">
                  <a16:creationId xmlns:a16="http://schemas.microsoft.com/office/drawing/2014/main" id="{5AB938E0-CFB4-40BF-B4D7-793D2FF26142}"/>
                </a:ext>
              </a:extLst>
            </p:cNvPr>
            <p:cNvSpPr/>
            <p:nvPr/>
          </p:nvSpPr>
          <p:spPr>
            <a:xfrm>
              <a:off x="773724" y="2470516"/>
              <a:ext cx="2850466" cy="178332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Me</a:t>
              </a:r>
            </a:p>
          </p:txBody>
        </p:sp>
      </p:grpSp>
    </p:spTree>
    <p:extLst>
      <p:ext uri="{BB962C8B-B14F-4D97-AF65-F5344CB8AC3E}">
        <p14:creationId xmlns:p14="http://schemas.microsoft.com/office/powerpoint/2010/main" val="356640727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384995"/>
          </a:xfrm>
          <a:prstGeom prst="rect">
            <a:avLst/>
          </a:prstGeom>
          <a:noFill/>
        </p:spPr>
        <p:txBody>
          <a:bodyPr wrap="square" rtlCol="0">
            <a:spAutoFit/>
          </a:bodyPr>
          <a:lstStyle/>
          <a:p>
            <a:pPr lvl="0"/>
            <a:r>
              <a:rPr lang="en-GB" sz="2800" dirty="0">
                <a:solidFill>
                  <a:prstClr val="black"/>
                </a:solidFill>
                <a:latin typeface="Bree Serif" panose="02000503040000020004" pitchFamily="2" charset="0"/>
              </a:rPr>
              <a:t>Productivity is effectively using the resources God has invested in me to serve him and do good to others.</a:t>
            </a:r>
            <a:endPar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105910492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Productivity is effectively using the resources God has invested in me to serve him and do good to others.</a:t>
            </a:r>
          </a:p>
        </p:txBody>
      </p:sp>
      <p:grpSp>
        <p:nvGrpSpPr>
          <p:cNvPr id="8" name="Group 7">
            <a:extLst>
              <a:ext uri="{FF2B5EF4-FFF2-40B4-BE49-F238E27FC236}">
                <a16:creationId xmlns:a16="http://schemas.microsoft.com/office/drawing/2014/main" id="{7C4795A5-32B8-45A1-BC42-125E0531C5F1}"/>
              </a:ext>
            </a:extLst>
          </p:cNvPr>
          <p:cNvGrpSpPr/>
          <p:nvPr/>
        </p:nvGrpSpPr>
        <p:grpSpPr>
          <a:xfrm>
            <a:off x="457201" y="3516043"/>
            <a:ext cx="8229598" cy="2751993"/>
            <a:chOff x="773724" y="1986182"/>
            <a:chExt cx="8229598" cy="2751993"/>
          </a:xfrm>
        </p:grpSpPr>
        <p:sp>
          <p:nvSpPr>
            <p:cNvPr id="9" name="Arrow: Right 8">
              <a:extLst>
                <a:ext uri="{FF2B5EF4-FFF2-40B4-BE49-F238E27FC236}">
                  <a16:creationId xmlns:a16="http://schemas.microsoft.com/office/drawing/2014/main" id="{999EF06A-6EC8-4C1D-AF9A-8239C168E902}"/>
                </a:ext>
              </a:extLst>
            </p:cNvPr>
            <p:cNvSpPr/>
            <p:nvPr/>
          </p:nvSpPr>
          <p:spPr>
            <a:xfrm>
              <a:off x="6251329" y="2166426"/>
              <a:ext cx="2751993" cy="239150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Better me</a:t>
              </a:r>
            </a:p>
          </p:txBody>
        </p:sp>
        <p:sp>
          <p:nvSpPr>
            <p:cNvPr id="10" name="Oval 9">
              <a:extLst>
                <a:ext uri="{FF2B5EF4-FFF2-40B4-BE49-F238E27FC236}">
                  <a16:creationId xmlns:a16="http://schemas.microsoft.com/office/drawing/2014/main" id="{DFA84AC2-46E4-41CE-8CE5-96652344C13D}"/>
                </a:ext>
              </a:extLst>
            </p:cNvPr>
            <p:cNvSpPr/>
            <p:nvPr/>
          </p:nvSpPr>
          <p:spPr>
            <a:xfrm>
              <a:off x="3624188" y="1986182"/>
              <a:ext cx="2751993" cy="2751993"/>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Bree Serif" panose="02000503040000020004" pitchFamily="2" charset="0"/>
                  <a:ea typeface="+mn-ea"/>
                  <a:cs typeface="+mn-cs"/>
                </a:rPr>
                <a:t>Personal productivity</a:t>
              </a:r>
            </a:p>
          </p:txBody>
        </p:sp>
        <p:sp>
          <p:nvSpPr>
            <p:cNvPr id="11" name="Arrow: Right 10">
              <a:extLst>
                <a:ext uri="{FF2B5EF4-FFF2-40B4-BE49-F238E27FC236}">
                  <a16:creationId xmlns:a16="http://schemas.microsoft.com/office/drawing/2014/main" id="{5AB938E0-CFB4-40BF-B4D7-793D2FF26142}"/>
                </a:ext>
              </a:extLst>
            </p:cNvPr>
            <p:cNvSpPr/>
            <p:nvPr/>
          </p:nvSpPr>
          <p:spPr>
            <a:xfrm>
              <a:off x="773724" y="2470516"/>
              <a:ext cx="2850466" cy="178332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Me</a:t>
              </a:r>
            </a:p>
          </p:txBody>
        </p:sp>
      </p:grpSp>
    </p:spTree>
    <p:extLst>
      <p:ext uri="{BB962C8B-B14F-4D97-AF65-F5344CB8AC3E}">
        <p14:creationId xmlns:p14="http://schemas.microsoft.com/office/powerpoint/2010/main" val="112014002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Productivity is effectively using the resources God has invested in me to serve him and do good to others.</a:t>
            </a:r>
          </a:p>
        </p:txBody>
      </p:sp>
      <p:grpSp>
        <p:nvGrpSpPr>
          <p:cNvPr id="8" name="Group 7">
            <a:extLst>
              <a:ext uri="{FF2B5EF4-FFF2-40B4-BE49-F238E27FC236}">
                <a16:creationId xmlns:a16="http://schemas.microsoft.com/office/drawing/2014/main" id="{7C4795A5-32B8-45A1-BC42-125E0531C5F1}"/>
              </a:ext>
            </a:extLst>
          </p:cNvPr>
          <p:cNvGrpSpPr/>
          <p:nvPr/>
        </p:nvGrpSpPr>
        <p:grpSpPr>
          <a:xfrm>
            <a:off x="457201" y="3516043"/>
            <a:ext cx="8229598" cy="2751993"/>
            <a:chOff x="773724" y="1986182"/>
            <a:chExt cx="8229598" cy="2751993"/>
          </a:xfrm>
        </p:grpSpPr>
        <p:sp>
          <p:nvSpPr>
            <p:cNvPr id="9" name="Arrow: Right 8">
              <a:extLst>
                <a:ext uri="{FF2B5EF4-FFF2-40B4-BE49-F238E27FC236}">
                  <a16:creationId xmlns:a16="http://schemas.microsoft.com/office/drawing/2014/main" id="{999EF06A-6EC8-4C1D-AF9A-8239C168E902}"/>
                </a:ext>
              </a:extLst>
            </p:cNvPr>
            <p:cNvSpPr/>
            <p:nvPr/>
          </p:nvSpPr>
          <p:spPr>
            <a:xfrm>
              <a:off x="6251329" y="2166426"/>
              <a:ext cx="2751993" cy="239150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Better me</a:t>
              </a:r>
            </a:p>
          </p:txBody>
        </p:sp>
        <p:sp>
          <p:nvSpPr>
            <p:cNvPr id="10" name="Oval 9">
              <a:extLst>
                <a:ext uri="{FF2B5EF4-FFF2-40B4-BE49-F238E27FC236}">
                  <a16:creationId xmlns:a16="http://schemas.microsoft.com/office/drawing/2014/main" id="{DFA84AC2-46E4-41CE-8CE5-96652344C13D}"/>
                </a:ext>
              </a:extLst>
            </p:cNvPr>
            <p:cNvSpPr/>
            <p:nvPr/>
          </p:nvSpPr>
          <p:spPr>
            <a:xfrm>
              <a:off x="3624188" y="1986182"/>
              <a:ext cx="2751993" cy="2751993"/>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Bree Serif" panose="02000503040000020004" pitchFamily="2" charset="0"/>
                  <a:ea typeface="+mn-ea"/>
                  <a:cs typeface="+mn-cs"/>
                </a:rPr>
                <a:t>Personal productivity</a:t>
              </a:r>
            </a:p>
          </p:txBody>
        </p:sp>
        <p:sp>
          <p:nvSpPr>
            <p:cNvPr id="11" name="Arrow: Right 10">
              <a:extLst>
                <a:ext uri="{FF2B5EF4-FFF2-40B4-BE49-F238E27FC236}">
                  <a16:creationId xmlns:a16="http://schemas.microsoft.com/office/drawing/2014/main" id="{5AB938E0-CFB4-40BF-B4D7-793D2FF26142}"/>
                </a:ext>
              </a:extLst>
            </p:cNvPr>
            <p:cNvSpPr/>
            <p:nvPr/>
          </p:nvSpPr>
          <p:spPr>
            <a:xfrm>
              <a:off x="773724" y="2470516"/>
              <a:ext cx="2850466" cy="178332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God-given resources</a:t>
              </a:r>
            </a:p>
          </p:txBody>
        </p:sp>
      </p:grpSp>
    </p:spTree>
    <p:extLst>
      <p:ext uri="{BB962C8B-B14F-4D97-AF65-F5344CB8AC3E}">
        <p14:creationId xmlns:p14="http://schemas.microsoft.com/office/powerpoint/2010/main" val="135385262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lvl="0" algn="ctr">
              <a:defRPr/>
            </a:pPr>
            <a:r>
              <a:rPr lang="en-US" sz="4000" b="1" dirty="0">
                <a:solidFill>
                  <a:prstClr val="black"/>
                </a:solidFill>
                <a:latin typeface="Bree Serif" panose="02000503040000020004" pitchFamily="2" charset="0"/>
              </a:rPr>
              <a:t>A Distinctive Definition</a:t>
            </a:r>
            <a:endParaRPr lang="en-GB" sz="4000" b="1" dirty="0">
              <a:solidFill>
                <a:prstClr val="black"/>
              </a:solidFill>
              <a:latin typeface="Bree Serif" panose="02000503040000020004" pitchFamily="2" charset="0"/>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Productivity is effectively using the resources God has invested in me to serve him and do good to others.</a:t>
            </a:r>
          </a:p>
        </p:txBody>
      </p:sp>
      <p:grpSp>
        <p:nvGrpSpPr>
          <p:cNvPr id="8" name="Group 7">
            <a:extLst>
              <a:ext uri="{FF2B5EF4-FFF2-40B4-BE49-F238E27FC236}">
                <a16:creationId xmlns:a16="http://schemas.microsoft.com/office/drawing/2014/main" id="{7C4795A5-32B8-45A1-BC42-125E0531C5F1}"/>
              </a:ext>
            </a:extLst>
          </p:cNvPr>
          <p:cNvGrpSpPr/>
          <p:nvPr/>
        </p:nvGrpSpPr>
        <p:grpSpPr>
          <a:xfrm>
            <a:off x="457201" y="3516043"/>
            <a:ext cx="8229598" cy="2751993"/>
            <a:chOff x="773724" y="1986182"/>
            <a:chExt cx="8229598" cy="2751993"/>
          </a:xfrm>
        </p:grpSpPr>
        <p:sp>
          <p:nvSpPr>
            <p:cNvPr id="9" name="Arrow: Right 8">
              <a:extLst>
                <a:ext uri="{FF2B5EF4-FFF2-40B4-BE49-F238E27FC236}">
                  <a16:creationId xmlns:a16="http://schemas.microsoft.com/office/drawing/2014/main" id="{999EF06A-6EC8-4C1D-AF9A-8239C168E902}"/>
                </a:ext>
              </a:extLst>
            </p:cNvPr>
            <p:cNvSpPr/>
            <p:nvPr/>
          </p:nvSpPr>
          <p:spPr>
            <a:xfrm>
              <a:off x="6251329" y="2166426"/>
              <a:ext cx="2751993" cy="239150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Serving God</a:t>
              </a:r>
            </a:p>
          </p:txBody>
        </p:sp>
        <p:sp>
          <p:nvSpPr>
            <p:cNvPr id="10" name="Oval 9">
              <a:extLst>
                <a:ext uri="{FF2B5EF4-FFF2-40B4-BE49-F238E27FC236}">
                  <a16:creationId xmlns:a16="http://schemas.microsoft.com/office/drawing/2014/main" id="{DFA84AC2-46E4-41CE-8CE5-96652344C13D}"/>
                </a:ext>
              </a:extLst>
            </p:cNvPr>
            <p:cNvSpPr/>
            <p:nvPr/>
          </p:nvSpPr>
          <p:spPr>
            <a:xfrm>
              <a:off x="3624188" y="1986182"/>
              <a:ext cx="2751993" cy="2751993"/>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Bree Serif" panose="02000503040000020004" pitchFamily="2" charset="0"/>
                  <a:ea typeface="+mn-ea"/>
                  <a:cs typeface="+mn-cs"/>
                </a:rPr>
                <a:t>Personal productivity</a:t>
              </a:r>
            </a:p>
          </p:txBody>
        </p:sp>
        <p:sp>
          <p:nvSpPr>
            <p:cNvPr id="11" name="Arrow: Right 10">
              <a:extLst>
                <a:ext uri="{FF2B5EF4-FFF2-40B4-BE49-F238E27FC236}">
                  <a16:creationId xmlns:a16="http://schemas.microsoft.com/office/drawing/2014/main" id="{5AB938E0-CFB4-40BF-B4D7-793D2FF26142}"/>
                </a:ext>
              </a:extLst>
            </p:cNvPr>
            <p:cNvSpPr/>
            <p:nvPr/>
          </p:nvSpPr>
          <p:spPr>
            <a:xfrm>
              <a:off x="773724" y="2470516"/>
              <a:ext cx="2850466" cy="178332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God-given resources</a:t>
              </a:r>
            </a:p>
          </p:txBody>
        </p:sp>
      </p:grpSp>
    </p:spTree>
    <p:extLst>
      <p:ext uri="{BB962C8B-B14F-4D97-AF65-F5344CB8AC3E}">
        <p14:creationId xmlns:p14="http://schemas.microsoft.com/office/powerpoint/2010/main" val="77606661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Definition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
        <p:nvSpPr>
          <p:cNvPr id="7" name="TextBox 6">
            <a:extLst>
              <a:ext uri="{FF2B5EF4-FFF2-40B4-BE49-F238E27FC236}">
                <a16:creationId xmlns:a16="http://schemas.microsoft.com/office/drawing/2014/main" id="{283A497B-B56E-404C-936C-DCC62C370161}"/>
              </a:ext>
            </a:extLst>
          </p:cNvPr>
          <p:cNvSpPr txBox="1"/>
          <p:nvPr/>
        </p:nvSpPr>
        <p:spPr>
          <a:xfrm>
            <a:off x="457201" y="1308295"/>
            <a:ext cx="822959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Productivity is effectively using the resources God has invested in me to serve him and do good to others.</a:t>
            </a:r>
          </a:p>
        </p:txBody>
      </p:sp>
      <p:grpSp>
        <p:nvGrpSpPr>
          <p:cNvPr id="8" name="Group 7">
            <a:extLst>
              <a:ext uri="{FF2B5EF4-FFF2-40B4-BE49-F238E27FC236}">
                <a16:creationId xmlns:a16="http://schemas.microsoft.com/office/drawing/2014/main" id="{7C4795A5-32B8-45A1-BC42-125E0531C5F1}"/>
              </a:ext>
            </a:extLst>
          </p:cNvPr>
          <p:cNvGrpSpPr/>
          <p:nvPr/>
        </p:nvGrpSpPr>
        <p:grpSpPr>
          <a:xfrm>
            <a:off x="457201" y="3516043"/>
            <a:ext cx="8229598" cy="2751993"/>
            <a:chOff x="773724" y="1986182"/>
            <a:chExt cx="8229598" cy="2751993"/>
          </a:xfrm>
        </p:grpSpPr>
        <p:sp>
          <p:nvSpPr>
            <p:cNvPr id="9" name="Arrow: Right 8">
              <a:extLst>
                <a:ext uri="{FF2B5EF4-FFF2-40B4-BE49-F238E27FC236}">
                  <a16:creationId xmlns:a16="http://schemas.microsoft.com/office/drawing/2014/main" id="{999EF06A-6EC8-4C1D-AF9A-8239C168E902}"/>
                </a:ext>
              </a:extLst>
            </p:cNvPr>
            <p:cNvSpPr/>
            <p:nvPr/>
          </p:nvSpPr>
          <p:spPr>
            <a:xfrm>
              <a:off x="6251329" y="2166426"/>
              <a:ext cx="2751993" cy="239150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Serving God, doing good</a:t>
              </a:r>
            </a:p>
          </p:txBody>
        </p:sp>
        <p:sp>
          <p:nvSpPr>
            <p:cNvPr id="10" name="Oval 9">
              <a:extLst>
                <a:ext uri="{FF2B5EF4-FFF2-40B4-BE49-F238E27FC236}">
                  <a16:creationId xmlns:a16="http://schemas.microsoft.com/office/drawing/2014/main" id="{DFA84AC2-46E4-41CE-8CE5-96652344C13D}"/>
                </a:ext>
              </a:extLst>
            </p:cNvPr>
            <p:cNvSpPr/>
            <p:nvPr/>
          </p:nvSpPr>
          <p:spPr>
            <a:xfrm>
              <a:off x="3624188" y="1986182"/>
              <a:ext cx="2751993" cy="2751993"/>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Bree Serif" panose="02000503040000020004" pitchFamily="2" charset="0"/>
                  <a:ea typeface="+mn-ea"/>
                  <a:cs typeface="+mn-cs"/>
                </a:rPr>
                <a:t>Personal productivity</a:t>
              </a:r>
            </a:p>
          </p:txBody>
        </p:sp>
        <p:sp>
          <p:nvSpPr>
            <p:cNvPr id="11" name="Arrow: Right 10">
              <a:extLst>
                <a:ext uri="{FF2B5EF4-FFF2-40B4-BE49-F238E27FC236}">
                  <a16:creationId xmlns:a16="http://schemas.microsoft.com/office/drawing/2014/main" id="{5AB938E0-CFB4-40BF-B4D7-793D2FF26142}"/>
                </a:ext>
              </a:extLst>
            </p:cNvPr>
            <p:cNvSpPr/>
            <p:nvPr/>
          </p:nvSpPr>
          <p:spPr>
            <a:xfrm>
              <a:off x="773724" y="2470516"/>
              <a:ext cx="2850466" cy="1783326"/>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God-given resources</a:t>
              </a:r>
            </a:p>
          </p:txBody>
        </p:sp>
      </p:grpSp>
    </p:spTree>
    <p:extLst>
      <p:ext uri="{BB962C8B-B14F-4D97-AF65-F5344CB8AC3E}">
        <p14:creationId xmlns:p14="http://schemas.microsoft.com/office/powerpoint/2010/main" val="192396741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60ADB-3C3B-4EAD-A1D9-EC375AF56A95}"/>
              </a:ext>
            </a:extLst>
          </p:cNvPr>
          <p:cNvSpPr txBox="1"/>
          <p:nvPr/>
        </p:nvSpPr>
        <p:spPr>
          <a:xfrm>
            <a:off x="1350498" y="402194"/>
            <a:ext cx="6443004"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Foundation</a:t>
            </a:r>
            <a:endParaRPr kumimoji="0" lang="en-GB" sz="4000" b="1"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pic>
        <p:nvPicPr>
          <p:cNvPr id="4" name="Picture 3">
            <a:extLst>
              <a:ext uri="{FF2B5EF4-FFF2-40B4-BE49-F238E27FC236}">
                <a16:creationId xmlns:a16="http://schemas.microsoft.com/office/drawing/2014/main" id="{FA1579BD-934F-4278-8280-C943B1D3029D}"/>
              </a:ext>
            </a:extLst>
          </p:cNvPr>
          <p:cNvPicPr>
            <a:picLocks noChangeAspect="1"/>
          </p:cNvPicPr>
          <p:nvPr/>
        </p:nvPicPr>
        <p:blipFill>
          <a:blip r:embed="rId2"/>
          <a:stretch>
            <a:fillRect/>
          </a:stretch>
        </p:blipFill>
        <p:spPr>
          <a:xfrm>
            <a:off x="464274" y="1653578"/>
            <a:ext cx="4585987" cy="4394904"/>
          </a:xfrm>
          <a:prstGeom prst="rect">
            <a:avLst/>
          </a:prstGeom>
        </p:spPr>
      </p:pic>
      <p:cxnSp>
        <p:nvCxnSpPr>
          <p:cNvPr id="6" name="Straight Arrow Connector 5">
            <a:extLst>
              <a:ext uri="{FF2B5EF4-FFF2-40B4-BE49-F238E27FC236}">
                <a16:creationId xmlns:a16="http://schemas.microsoft.com/office/drawing/2014/main" id="{26B43EA1-CABE-4E7F-995D-A52EA67A4408}"/>
              </a:ext>
            </a:extLst>
          </p:cNvPr>
          <p:cNvCxnSpPr>
            <a:cxnSpLocks/>
          </p:cNvCxnSpPr>
          <p:nvPr/>
        </p:nvCxnSpPr>
        <p:spPr>
          <a:xfrm flipH="1">
            <a:off x="3854549" y="1899138"/>
            <a:ext cx="1927273" cy="731520"/>
          </a:xfrm>
          <a:prstGeom prst="straightConnector1">
            <a:avLst/>
          </a:prstGeom>
          <a:ln>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316DFA3B-517D-4330-BA17-3327486FA05D}"/>
              </a:ext>
            </a:extLst>
          </p:cNvPr>
          <p:cNvCxnSpPr>
            <a:cxnSpLocks/>
          </p:cNvCxnSpPr>
          <p:nvPr/>
        </p:nvCxnSpPr>
        <p:spPr>
          <a:xfrm flipH="1">
            <a:off x="3854549" y="3851030"/>
            <a:ext cx="1744392" cy="858130"/>
          </a:xfrm>
          <a:prstGeom prst="straightConnector1">
            <a:avLst/>
          </a:prstGeom>
          <a:ln>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EDDB3657-DA28-4DC1-8759-863B6F549649}"/>
              </a:ext>
            </a:extLst>
          </p:cNvPr>
          <p:cNvSpPr txBox="1"/>
          <p:nvPr/>
        </p:nvSpPr>
        <p:spPr>
          <a:xfrm>
            <a:off x="5781822" y="1604962"/>
            <a:ext cx="2518038" cy="584775"/>
          </a:xfrm>
          <a:prstGeom prst="rect">
            <a:avLst/>
          </a:prstGeom>
          <a:noFill/>
        </p:spPr>
        <p:txBody>
          <a:bodyPr wrap="square" rtlCol="0">
            <a:spAutoFit/>
          </a:bodyPr>
          <a:lstStyle/>
          <a:p>
            <a:r>
              <a:rPr lang="en-GB" sz="3200" dirty="0">
                <a:latin typeface="Bree Serif" panose="02000503040000020004" pitchFamily="2" charset="0"/>
              </a:rPr>
              <a:t>Productivity</a:t>
            </a:r>
          </a:p>
        </p:txBody>
      </p:sp>
      <p:sp>
        <p:nvSpPr>
          <p:cNvPr id="19" name="TextBox 18">
            <a:extLst>
              <a:ext uri="{FF2B5EF4-FFF2-40B4-BE49-F238E27FC236}">
                <a16:creationId xmlns:a16="http://schemas.microsoft.com/office/drawing/2014/main" id="{C4E05726-3805-41A6-8235-324B46DD7C55}"/>
              </a:ext>
            </a:extLst>
          </p:cNvPr>
          <p:cNvSpPr txBox="1"/>
          <p:nvPr/>
        </p:nvSpPr>
        <p:spPr>
          <a:xfrm>
            <a:off x="5598941" y="3558642"/>
            <a:ext cx="3334043" cy="584775"/>
          </a:xfrm>
          <a:prstGeom prst="rect">
            <a:avLst/>
          </a:prstGeom>
          <a:noFill/>
        </p:spPr>
        <p:txBody>
          <a:bodyPr wrap="square" rtlCol="0">
            <a:spAutoFit/>
          </a:bodyPr>
          <a:lstStyle/>
          <a:p>
            <a:r>
              <a:rPr lang="en-GB" sz="3200" dirty="0">
                <a:latin typeface="Bree Serif" panose="02000503040000020004" pitchFamily="2" charset="0"/>
              </a:rPr>
              <a:t>Not productivity</a:t>
            </a:r>
          </a:p>
        </p:txBody>
      </p:sp>
    </p:spTree>
    <p:extLst>
      <p:ext uri="{BB962C8B-B14F-4D97-AF65-F5344CB8AC3E}">
        <p14:creationId xmlns:p14="http://schemas.microsoft.com/office/powerpoint/2010/main" val="884220953"/>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7438</TotalTime>
  <Words>286</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Bree Serif</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SBTS STudent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Harding</dc:creator>
  <cp:lastModifiedBy>REC Office</cp:lastModifiedBy>
  <cp:revision>155</cp:revision>
  <dcterms:created xsi:type="dcterms:W3CDTF">2017-08-04T15:21:33Z</dcterms:created>
  <dcterms:modified xsi:type="dcterms:W3CDTF">2018-01-08T10:02:24Z</dcterms:modified>
</cp:coreProperties>
</file>