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85" r:id="rId14"/>
    <p:sldId id="272" r:id="rId15"/>
    <p:sldId id="273" r:id="rId16"/>
    <p:sldId id="275" r:id="rId17"/>
    <p:sldId id="287" r:id="rId18"/>
    <p:sldId id="288" r:id="rId19"/>
    <p:sldId id="289" r:id="rId20"/>
    <p:sldId id="290" r:id="rId21"/>
    <p:sldId id="274" r:id="rId22"/>
    <p:sldId id="286" r:id="rId23"/>
    <p:sldId id="277" r:id="rId24"/>
    <p:sldId id="278" r:id="rId25"/>
    <p:sldId id="276" r:id="rId26"/>
    <p:sldId id="279" r:id="rId27"/>
    <p:sldId id="280" r:id="rId28"/>
    <p:sldId id="281" r:id="rId29"/>
    <p:sldId id="282" r:id="rId30"/>
    <p:sldId id="283" r:id="rId31"/>
    <p:sldId id="291" r:id="rId32"/>
    <p:sldId id="292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3" autoAdjust="0"/>
    <p:restoredTop sz="94660"/>
  </p:normalViewPr>
  <p:slideViewPr>
    <p:cSldViewPr snapToGrid="0">
      <p:cViewPr varScale="1">
        <p:scale>
          <a:sx n="72" d="100"/>
          <a:sy n="72" d="100"/>
        </p:scale>
        <p:origin x="122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3C474-E30F-4205-8EBD-58A68239461F}" type="datetimeFigureOut">
              <a:rPr lang="en-GB" smtClean="0"/>
              <a:t>11/08/2019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27E5-8717-4553-9888-4CE0AE5A57C6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sign on a dirt road&#10;&#10;Description automatically generated">
            <a:extLst>
              <a:ext uri="{FF2B5EF4-FFF2-40B4-BE49-F238E27FC236}">
                <a16:creationId xmlns:a16="http://schemas.microsoft.com/office/drawing/2014/main" id="{A4D4B378-221A-419F-9653-81C3F2040F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9"/>
            <a:ext cx="9144000" cy="685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934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3C474-E30F-4205-8EBD-58A68239461F}" type="datetimeFigureOut">
              <a:rPr lang="en-GB" smtClean="0"/>
              <a:t>11/08/2019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27E5-8717-4553-9888-4CE0AE5A57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0523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3C474-E30F-4205-8EBD-58A68239461F}" type="datetimeFigureOut">
              <a:rPr lang="en-GB" smtClean="0"/>
              <a:t>11/08/2019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27E5-8717-4553-9888-4CE0AE5A57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7829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3C474-E30F-4205-8EBD-58A68239461F}" type="datetimeFigureOut">
              <a:rPr lang="en-GB" smtClean="0"/>
              <a:t>11/08/2019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27E5-8717-4553-9888-4CE0AE5A57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164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3C474-E30F-4205-8EBD-58A68239461F}" type="datetimeFigureOut">
              <a:rPr lang="en-GB" smtClean="0"/>
              <a:t>11/08/2019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27E5-8717-4553-9888-4CE0AE5A57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962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3C474-E30F-4205-8EBD-58A68239461F}" type="datetimeFigureOut">
              <a:rPr lang="en-GB" smtClean="0"/>
              <a:t>11/08/2019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27E5-8717-4553-9888-4CE0AE5A57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3882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3C474-E30F-4205-8EBD-58A68239461F}" type="datetimeFigureOut">
              <a:rPr lang="en-GB" smtClean="0"/>
              <a:t>11/08/2019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27E5-8717-4553-9888-4CE0AE5A57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0398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3C474-E30F-4205-8EBD-58A68239461F}" type="datetimeFigureOut">
              <a:rPr lang="en-GB" smtClean="0"/>
              <a:t>11/08/2019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27E5-8717-4553-9888-4CE0AE5A57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960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3C474-E30F-4205-8EBD-58A68239461F}" type="datetimeFigureOut">
              <a:rPr lang="en-GB" smtClean="0"/>
              <a:t>11/08/2019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27E5-8717-4553-9888-4CE0AE5A57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0297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3C474-E30F-4205-8EBD-58A68239461F}" type="datetimeFigureOut">
              <a:rPr lang="en-GB" smtClean="0"/>
              <a:t>11/08/2019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27E5-8717-4553-9888-4CE0AE5A57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0782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3C474-E30F-4205-8EBD-58A68239461F}" type="datetimeFigureOut">
              <a:rPr lang="en-GB" smtClean="0"/>
              <a:t>11/08/2019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27E5-8717-4553-9888-4CE0AE5A57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8352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3C474-E30F-4205-8EBD-58A68239461F}" type="datetimeFigureOut">
              <a:rPr lang="en-GB" smtClean="0"/>
              <a:t>11/08/2019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B27E5-8717-4553-9888-4CE0AE5A57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368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ign on a dirt road&#10;&#10;Description automatically generated">
            <a:extLst>
              <a:ext uri="{FF2B5EF4-FFF2-40B4-BE49-F238E27FC236}">
                <a16:creationId xmlns:a16="http://schemas.microsoft.com/office/drawing/2014/main" id="{66397246-9F02-4CE7-A45B-FE1DD6EAF6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9"/>
            <a:ext cx="9144000" cy="685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602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581BBF-5970-4EF6-B40E-2CC0598A1422}"/>
              </a:ext>
            </a:extLst>
          </p:cNvPr>
          <p:cNvSpPr txBox="1"/>
          <p:nvPr/>
        </p:nvSpPr>
        <p:spPr>
          <a:xfrm>
            <a:off x="728303" y="1035713"/>
            <a:ext cx="7687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aramond" panose="02020404030301010803" pitchFamily="18" charset="0"/>
              </a:rPr>
              <a:t>Blessing is a reality</a:t>
            </a:r>
          </a:p>
        </p:txBody>
      </p:sp>
    </p:spTree>
    <p:extLst>
      <p:ext uri="{BB962C8B-B14F-4D97-AF65-F5344CB8AC3E}">
        <p14:creationId xmlns:p14="http://schemas.microsoft.com/office/powerpoint/2010/main" val="3355461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581BBF-5970-4EF6-B40E-2CC0598A1422}"/>
              </a:ext>
            </a:extLst>
          </p:cNvPr>
          <p:cNvSpPr txBox="1"/>
          <p:nvPr/>
        </p:nvSpPr>
        <p:spPr>
          <a:xfrm>
            <a:off x="728303" y="1035713"/>
            <a:ext cx="7687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aramond" panose="02020404030301010803" pitchFamily="18" charset="0"/>
              </a:rPr>
              <a:t>Blessing is a reality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574BF9-E408-4090-92E0-C9BC7F159570}"/>
              </a:ext>
            </a:extLst>
          </p:cNvPr>
          <p:cNvSpPr txBox="1"/>
          <p:nvPr/>
        </p:nvSpPr>
        <p:spPr>
          <a:xfrm>
            <a:off x="728303" y="2035051"/>
            <a:ext cx="768739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bg1"/>
                </a:solidFill>
                <a:latin typeface="Garamond" panose="02020404030301010803" pitchFamily="18" charset="0"/>
              </a:rPr>
              <a:t>Fulfilling work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bg1"/>
                </a:solidFill>
                <a:latin typeface="Garamond" panose="02020404030301010803" pitchFamily="18" charset="0"/>
              </a:rPr>
              <a:t>General happiness and wealth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bg1"/>
                </a:solidFill>
                <a:latin typeface="Garamond" panose="02020404030301010803" pitchFamily="18" charset="0"/>
              </a:rPr>
              <a:t>Fertility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bg1"/>
                </a:solidFill>
                <a:latin typeface="Garamond" panose="02020404030301010803" pitchFamily="18" charset="0"/>
              </a:rPr>
              <a:t>Good economy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bg1"/>
                </a:solidFill>
                <a:latin typeface="Garamond" panose="02020404030301010803" pitchFamily="18" charset="0"/>
              </a:rPr>
              <a:t>Long life and health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bg1"/>
                </a:solidFill>
                <a:latin typeface="Garamond" panose="02020404030301010803" pitchFamily="18" charset="0"/>
              </a:rPr>
              <a:t>Peace</a:t>
            </a:r>
          </a:p>
        </p:txBody>
      </p:sp>
    </p:spTree>
    <p:extLst>
      <p:ext uri="{BB962C8B-B14F-4D97-AF65-F5344CB8AC3E}">
        <p14:creationId xmlns:p14="http://schemas.microsoft.com/office/powerpoint/2010/main" val="4275082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581BBF-5970-4EF6-B40E-2CC0598A1422}"/>
              </a:ext>
            </a:extLst>
          </p:cNvPr>
          <p:cNvSpPr txBox="1"/>
          <p:nvPr/>
        </p:nvSpPr>
        <p:spPr>
          <a:xfrm>
            <a:off x="728303" y="1035713"/>
            <a:ext cx="7687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aramond" panose="02020404030301010803" pitchFamily="18" charset="0"/>
              </a:rPr>
              <a:t>Blessing is a reality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3E3AB7-4E61-47A5-85EF-4A78B4D9D8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548" y="2818238"/>
            <a:ext cx="2252870" cy="122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2995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581BBF-5970-4EF6-B40E-2CC0598A1422}"/>
              </a:ext>
            </a:extLst>
          </p:cNvPr>
          <p:cNvSpPr txBox="1"/>
          <p:nvPr/>
        </p:nvSpPr>
        <p:spPr>
          <a:xfrm>
            <a:off x="728303" y="1035713"/>
            <a:ext cx="7687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aramond" panose="02020404030301010803" pitchFamily="18" charset="0"/>
              </a:rPr>
              <a:t>Blessing is a reality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3E3AB7-4E61-47A5-85EF-4A78B4D9D8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548" y="2818238"/>
            <a:ext cx="2252870" cy="12215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5FB2EB-4C01-4121-A34E-203DA1966FF8}"/>
              </a:ext>
            </a:extLst>
          </p:cNvPr>
          <p:cNvSpPr txBox="1"/>
          <p:nvPr/>
        </p:nvSpPr>
        <p:spPr>
          <a:xfrm>
            <a:off x="3093817" y="2171907"/>
            <a:ext cx="1756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aramond" panose="02020404030301010803" pitchFamily="18" charset="0"/>
              </a:rPr>
              <a:t>Earned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B9F8B4-BB66-4528-985A-332B1BBBA1F6}"/>
              </a:ext>
            </a:extLst>
          </p:cNvPr>
          <p:cNvSpPr txBox="1"/>
          <p:nvPr/>
        </p:nvSpPr>
        <p:spPr>
          <a:xfrm>
            <a:off x="3093817" y="3105834"/>
            <a:ext cx="1756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aramond" panose="02020404030301010803" pitchFamily="18" charset="0"/>
              </a:rPr>
              <a:t>Chance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B8EF85-CD79-4C74-82DF-DC29BE7205F4}"/>
              </a:ext>
            </a:extLst>
          </p:cNvPr>
          <p:cNvSpPr txBox="1"/>
          <p:nvPr/>
        </p:nvSpPr>
        <p:spPr>
          <a:xfrm>
            <a:off x="3093817" y="4039761"/>
            <a:ext cx="1756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aramond" panose="02020404030301010803" pitchFamily="18" charset="0"/>
              </a:rPr>
              <a:t>Gift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2AA5E73-336F-4F92-A95B-B798FAD86883}"/>
              </a:ext>
            </a:extLst>
          </p:cNvPr>
          <p:cNvCxnSpPr>
            <a:stCxn id="5" idx="3"/>
            <a:endCxn id="4" idx="1"/>
          </p:cNvCxnSpPr>
          <p:nvPr/>
        </p:nvCxnSpPr>
        <p:spPr>
          <a:xfrm>
            <a:off x="4850296" y="2495073"/>
            <a:ext cx="1537252" cy="93392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28A358A-4D23-4AA9-9878-4B88FE0283D4}"/>
              </a:ext>
            </a:extLst>
          </p:cNvPr>
          <p:cNvCxnSpPr>
            <a:cxnSpLocks/>
            <a:endCxn id="4" idx="1"/>
          </p:cNvCxnSpPr>
          <p:nvPr/>
        </p:nvCxnSpPr>
        <p:spPr>
          <a:xfrm flipV="1">
            <a:off x="4571999" y="3429000"/>
            <a:ext cx="1815549" cy="89835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BFDFD87-E605-49F0-80CD-EECB0E3D752F}"/>
              </a:ext>
            </a:extLst>
          </p:cNvPr>
          <p:cNvCxnSpPr>
            <a:cxnSpLocks/>
            <a:stCxn id="6" idx="3"/>
            <a:endCxn id="4" idx="1"/>
          </p:cNvCxnSpPr>
          <p:nvPr/>
        </p:nvCxnSpPr>
        <p:spPr>
          <a:xfrm>
            <a:off x="4850296" y="3429000"/>
            <a:ext cx="1537252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83799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581BBF-5970-4EF6-B40E-2CC0598A1422}"/>
              </a:ext>
            </a:extLst>
          </p:cNvPr>
          <p:cNvSpPr txBox="1"/>
          <p:nvPr/>
        </p:nvSpPr>
        <p:spPr>
          <a:xfrm>
            <a:off x="728303" y="1035713"/>
            <a:ext cx="7687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aramond" panose="02020404030301010803" pitchFamily="18" charset="0"/>
              </a:rPr>
              <a:t>Blessing is a reality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3E3AB7-4E61-47A5-85EF-4A78B4D9D8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548" y="2818238"/>
            <a:ext cx="2252870" cy="12215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5FB2EB-4C01-4121-A34E-203DA1966FF8}"/>
              </a:ext>
            </a:extLst>
          </p:cNvPr>
          <p:cNvSpPr txBox="1"/>
          <p:nvPr/>
        </p:nvSpPr>
        <p:spPr>
          <a:xfrm>
            <a:off x="3093817" y="2171907"/>
            <a:ext cx="1756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aramond" panose="02020404030301010803" pitchFamily="18" charset="0"/>
              </a:rPr>
              <a:t>Earned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B9F8B4-BB66-4528-985A-332B1BBBA1F6}"/>
              </a:ext>
            </a:extLst>
          </p:cNvPr>
          <p:cNvSpPr txBox="1"/>
          <p:nvPr/>
        </p:nvSpPr>
        <p:spPr>
          <a:xfrm>
            <a:off x="3093817" y="3105834"/>
            <a:ext cx="1756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aramond" panose="02020404030301010803" pitchFamily="18" charset="0"/>
              </a:rPr>
              <a:t>Chance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B8EF85-CD79-4C74-82DF-DC29BE7205F4}"/>
              </a:ext>
            </a:extLst>
          </p:cNvPr>
          <p:cNvSpPr txBox="1"/>
          <p:nvPr/>
        </p:nvSpPr>
        <p:spPr>
          <a:xfrm>
            <a:off x="3093817" y="4039761"/>
            <a:ext cx="1756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aramond" panose="02020404030301010803" pitchFamily="18" charset="0"/>
              </a:rPr>
              <a:t>Gift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2AA5E73-336F-4F92-A95B-B798FAD86883}"/>
              </a:ext>
            </a:extLst>
          </p:cNvPr>
          <p:cNvCxnSpPr>
            <a:stCxn id="5" idx="3"/>
            <a:endCxn id="4" idx="1"/>
          </p:cNvCxnSpPr>
          <p:nvPr/>
        </p:nvCxnSpPr>
        <p:spPr>
          <a:xfrm>
            <a:off x="4850296" y="2495073"/>
            <a:ext cx="1537252" cy="93392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28A358A-4D23-4AA9-9878-4B88FE0283D4}"/>
              </a:ext>
            </a:extLst>
          </p:cNvPr>
          <p:cNvCxnSpPr>
            <a:cxnSpLocks/>
            <a:endCxn id="4" idx="1"/>
          </p:cNvCxnSpPr>
          <p:nvPr/>
        </p:nvCxnSpPr>
        <p:spPr>
          <a:xfrm flipV="1">
            <a:off x="4571999" y="3429000"/>
            <a:ext cx="1815549" cy="89835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BFDFD87-E605-49F0-80CD-EECB0E3D752F}"/>
              </a:ext>
            </a:extLst>
          </p:cNvPr>
          <p:cNvCxnSpPr>
            <a:cxnSpLocks/>
            <a:stCxn id="6" idx="3"/>
            <a:endCxn id="4" idx="1"/>
          </p:cNvCxnSpPr>
          <p:nvPr/>
        </p:nvCxnSpPr>
        <p:spPr>
          <a:xfrm>
            <a:off x="4850296" y="3429000"/>
            <a:ext cx="1537252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DFD0007-601E-4D28-B0F3-D34EED4D50F3}"/>
              </a:ext>
            </a:extLst>
          </p:cNvPr>
          <p:cNvCxnSpPr>
            <a:cxnSpLocks/>
          </p:cNvCxnSpPr>
          <p:nvPr/>
        </p:nvCxnSpPr>
        <p:spPr>
          <a:xfrm rot="10800000" flipH="1">
            <a:off x="1586100" y="2495244"/>
            <a:ext cx="1537252" cy="93392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27AFB0F-1321-4C2C-A6BC-5F6DB1A1E543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1586100" y="3429000"/>
            <a:ext cx="1815549" cy="89835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41CF78E-7910-4C44-9C1A-8BA6058D4CAE}"/>
              </a:ext>
            </a:extLst>
          </p:cNvPr>
          <p:cNvCxnSpPr>
            <a:cxnSpLocks/>
          </p:cNvCxnSpPr>
          <p:nvPr/>
        </p:nvCxnSpPr>
        <p:spPr>
          <a:xfrm rot="10800000" flipH="1">
            <a:off x="1586100" y="3429171"/>
            <a:ext cx="1537252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7D01A4E1-FAA3-4D15-9C2B-853B7CE5E565}"/>
              </a:ext>
            </a:extLst>
          </p:cNvPr>
          <p:cNvSpPr txBox="1"/>
          <p:nvPr/>
        </p:nvSpPr>
        <p:spPr>
          <a:xfrm>
            <a:off x="79719" y="3105833"/>
            <a:ext cx="1756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aramond" panose="02020404030301010803" pitchFamily="18" charset="0"/>
              </a:rPr>
              <a:t>God</a:t>
            </a:r>
          </a:p>
        </p:txBody>
      </p:sp>
    </p:spTree>
    <p:extLst>
      <p:ext uri="{BB962C8B-B14F-4D97-AF65-F5344CB8AC3E}">
        <p14:creationId xmlns:p14="http://schemas.microsoft.com/office/powerpoint/2010/main" val="1811598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581BBF-5970-4EF6-B40E-2CC0598A1422}"/>
              </a:ext>
            </a:extLst>
          </p:cNvPr>
          <p:cNvSpPr txBox="1"/>
          <p:nvPr/>
        </p:nvSpPr>
        <p:spPr>
          <a:xfrm>
            <a:off x="728303" y="1035713"/>
            <a:ext cx="7687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aramond" panose="02020404030301010803" pitchFamily="18" charset="0"/>
              </a:rPr>
              <a:t>Blessing has a condition</a:t>
            </a:r>
          </a:p>
        </p:txBody>
      </p:sp>
    </p:spTree>
    <p:extLst>
      <p:ext uri="{BB962C8B-B14F-4D97-AF65-F5344CB8AC3E}">
        <p14:creationId xmlns:p14="http://schemas.microsoft.com/office/powerpoint/2010/main" val="3861726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581BBF-5970-4EF6-B40E-2CC0598A1422}"/>
              </a:ext>
            </a:extLst>
          </p:cNvPr>
          <p:cNvSpPr txBox="1"/>
          <p:nvPr/>
        </p:nvSpPr>
        <p:spPr>
          <a:xfrm>
            <a:off x="728303" y="1035713"/>
            <a:ext cx="7687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aramond" panose="02020404030301010803" pitchFamily="18" charset="0"/>
              </a:rPr>
              <a:t>Blessing has a condition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5D4FE0-E50F-4719-BDC6-DE50A5CD5D10}"/>
              </a:ext>
            </a:extLst>
          </p:cNvPr>
          <p:cNvSpPr txBox="1"/>
          <p:nvPr/>
        </p:nvSpPr>
        <p:spPr>
          <a:xfrm>
            <a:off x="728303" y="2485623"/>
            <a:ext cx="76873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3600" i="1" dirty="0">
                <a:solidFill>
                  <a:schemeClr val="bg1"/>
                </a:solidFill>
                <a:latin typeface="Garamond" panose="02020404030301010803" pitchFamily="18" charset="0"/>
              </a:rPr>
              <a:t>The fear of the Lord is the appropriate attitude towards God in light of his character that leads to obedience.</a:t>
            </a:r>
          </a:p>
        </p:txBody>
      </p:sp>
    </p:spTree>
    <p:extLst>
      <p:ext uri="{BB962C8B-B14F-4D97-AF65-F5344CB8AC3E}">
        <p14:creationId xmlns:p14="http://schemas.microsoft.com/office/powerpoint/2010/main" val="38752939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581BBF-5970-4EF6-B40E-2CC0598A1422}"/>
              </a:ext>
            </a:extLst>
          </p:cNvPr>
          <p:cNvSpPr txBox="1"/>
          <p:nvPr/>
        </p:nvSpPr>
        <p:spPr>
          <a:xfrm>
            <a:off x="728303" y="1035713"/>
            <a:ext cx="7687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aramond" panose="02020404030301010803" pitchFamily="18" charset="0"/>
              </a:rPr>
              <a:t>Blessing has a condition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5D4FE0-E50F-4719-BDC6-DE50A5CD5D10}"/>
              </a:ext>
            </a:extLst>
          </p:cNvPr>
          <p:cNvSpPr txBox="1"/>
          <p:nvPr/>
        </p:nvSpPr>
        <p:spPr>
          <a:xfrm>
            <a:off x="728303" y="2485623"/>
            <a:ext cx="76873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3600" i="1" dirty="0">
                <a:solidFill>
                  <a:schemeClr val="bg1"/>
                </a:solidFill>
                <a:latin typeface="Garamond" panose="02020404030301010803" pitchFamily="18" charset="0"/>
              </a:rPr>
              <a:t>These are the ones I look on with favour, those who are humble and contrite in spirit, and who </a:t>
            </a:r>
            <a:r>
              <a:rPr lang="en-GB" sz="3600" i="1" u="sng" dirty="0">
                <a:solidFill>
                  <a:schemeClr val="bg1"/>
                </a:solidFill>
                <a:latin typeface="Garamond" panose="02020404030301010803" pitchFamily="18" charset="0"/>
              </a:rPr>
              <a:t>tremble</a:t>
            </a:r>
            <a:r>
              <a:rPr lang="en-GB" sz="3600" i="1" dirty="0">
                <a:solidFill>
                  <a:schemeClr val="bg1"/>
                </a:solidFill>
                <a:latin typeface="Garamond" panose="02020404030301010803" pitchFamily="18" charset="0"/>
              </a:rPr>
              <a:t> at my word.</a:t>
            </a:r>
          </a:p>
          <a:p>
            <a:pPr lvl="0"/>
            <a:r>
              <a:rPr lang="en-GB" sz="3600" dirty="0">
                <a:solidFill>
                  <a:schemeClr val="bg1"/>
                </a:solidFill>
                <a:latin typeface="Garamond" panose="02020404030301010803" pitchFamily="18" charset="0"/>
              </a:rPr>
              <a:t>Isaiah 66:2</a:t>
            </a:r>
          </a:p>
        </p:txBody>
      </p:sp>
    </p:spTree>
    <p:extLst>
      <p:ext uri="{BB962C8B-B14F-4D97-AF65-F5344CB8AC3E}">
        <p14:creationId xmlns:p14="http://schemas.microsoft.com/office/powerpoint/2010/main" val="27482982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581BBF-5970-4EF6-B40E-2CC0598A1422}"/>
              </a:ext>
            </a:extLst>
          </p:cNvPr>
          <p:cNvSpPr txBox="1"/>
          <p:nvPr/>
        </p:nvSpPr>
        <p:spPr>
          <a:xfrm>
            <a:off x="728303" y="1035713"/>
            <a:ext cx="7687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aramond" panose="02020404030301010803" pitchFamily="18" charset="0"/>
              </a:rPr>
              <a:t>Blessing has a condition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5D4FE0-E50F-4719-BDC6-DE50A5CD5D10}"/>
              </a:ext>
            </a:extLst>
          </p:cNvPr>
          <p:cNvSpPr txBox="1"/>
          <p:nvPr/>
        </p:nvSpPr>
        <p:spPr>
          <a:xfrm>
            <a:off x="728303" y="2485623"/>
            <a:ext cx="76873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3600" i="1" dirty="0">
                <a:solidFill>
                  <a:schemeClr val="bg1"/>
                </a:solidFill>
                <a:latin typeface="Garamond" panose="02020404030301010803" pitchFamily="18" charset="0"/>
              </a:rPr>
              <a:t>…work out your salvation with </a:t>
            </a:r>
            <a:r>
              <a:rPr lang="en-GB" sz="3600" i="1" u="sng" dirty="0">
                <a:solidFill>
                  <a:schemeClr val="bg1"/>
                </a:solidFill>
                <a:latin typeface="Garamond" panose="02020404030301010803" pitchFamily="18" charset="0"/>
              </a:rPr>
              <a:t>fear and trembling</a:t>
            </a:r>
          </a:p>
          <a:p>
            <a:pPr lvl="0"/>
            <a:r>
              <a:rPr lang="en-GB" sz="3600" dirty="0">
                <a:solidFill>
                  <a:schemeClr val="bg1"/>
                </a:solidFill>
                <a:latin typeface="Garamond" panose="02020404030301010803" pitchFamily="18" charset="0"/>
              </a:rPr>
              <a:t>Philippians 2:12</a:t>
            </a:r>
          </a:p>
        </p:txBody>
      </p:sp>
    </p:spTree>
    <p:extLst>
      <p:ext uri="{BB962C8B-B14F-4D97-AF65-F5344CB8AC3E}">
        <p14:creationId xmlns:p14="http://schemas.microsoft.com/office/powerpoint/2010/main" val="20462294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581BBF-5970-4EF6-B40E-2CC0598A1422}"/>
              </a:ext>
            </a:extLst>
          </p:cNvPr>
          <p:cNvSpPr txBox="1"/>
          <p:nvPr/>
        </p:nvSpPr>
        <p:spPr>
          <a:xfrm>
            <a:off x="728303" y="1035713"/>
            <a:ext cx="7687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aramond" panose="02020404030301010803" pitchFamily="18" charset="0"/>
              </a:rPr>
              <a:t>Blessing has a condition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5D4FE0-E50F-4719-BDC6-DE50A5CD5D10}"/>
              </a:ext>
            </a:extLst>
          </p:cNvPr>
          <p:cNvSpPr txBox="1"/>
          <p:nvPr/>
        </p:nvSpPr>
        <p:spPr>
          <a:xfrm>
            <a:off x="728303" y="2485623"/>
            <a:ext cx="76873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3600" i="1" dirty="0">
                <a:solidFill>
                  <a:schemeClr val="bg1"/>
                </a:solidFill>
                <a:latin typeface="Garamond" panose="02020404030301010803" pitchFamily="18" charset="0"/>
              </a:rPr>
              <a:t>Lord, let your ear be attentive to the prayer of this your servant and to the prayer of your servants who delight in </a:t>
            </a:r>
            <a:r>
              <a:rPr lang="en-GB" sz="3600" i="1" u="sng" dirty="0">
                <a:solidFill>
                  <a:schemeClr val="bg1"/>
                </a:solidFill>
                <a:latin typeface="Garamond" panose="02020404030301010803" pitchFamily="18" charset="0"/>
              </a:rPr>
              <a:t>revering</a:t>
            </a:r>
            <a:r>
              <a:rPr lang="en-GB" sz="3600" i="1" dirty="0">
                <a:solidFill>
                  <a:schemeClr val="bg1"/>
                </a:solidFill>
                <a:latin typeface="Garamond" panose="02020404030301010803" pitchFamily="18" charset="0"/>
              </a:rPr>
              <a:t> your name.</a:t>
            </a:r>
            <a:endParaRPr lang="en-GB" sz="3600" i="1" u="sng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lvl="0"/>
            <a:r>
              <a:rPr lang="en-GB" sz="3600" dirty="0">
                <a:solidFill>
                  <a:schemeClr val="bg1"/>
                </a:solidFill>
                <a:latin typeface="Garamond" panose="02020404030301010803" pitchFamily="18" charset="0"/>
              </a:rPr>
              <a:t>Nehemiah 1:11</a:t>
            </a:r>
          </a:p>
        </p:txBody>
      </p:sp>
    </p:spTree>
    <p:extLst>
      <p:ext uri="{BB962C8B-B14F-4D97-AF65-F5344CB8AC3E}">
        <p14:creationId xmlns:p14="http://schemas.microsoft.com/office/powerpoint/2010/main" val="3063347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581BBF-5970-4EF6-B40E-2CC0598A1422}"/>
              </a:ext>
            </a:extLst>
          </p:cNvPr>
          <p:cNvSpPr txBox="1"/>
          <p:nvPr/>
        </p:nvSpPr>
        <p:spPr>
          <a:xfrm>
            <a:off x="728303" y="1035713"/>
            <a:ext cx="7687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aramond" panose="02020404030301010803" pitchFamily="18" charset="0"/>
              </a:rPr>
              <a:t>#blessed</a:t>
            </a:r>
          </a:p>
        </p:txBody>
      </p:sp>
    </p:spTree>
    <p:extLst>
      <p:ext uri="{BB962C8B-B14F-4D97-AF65-F5344CB8AC3E}">
        <p14:creationId xmlns:p14="http://schemas.microsoft.com/office/powerpoint/2010/main" val="32221836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581BBF-5970-4EF6-B40E-2CC0598A1422}"/>
              </a:ext>
            </a:extLst>
          </p:cNvPr>
          <p:cNvSpPr txBox="1"/>
          <p:nvPr/>
        </p:nvSpPr>
        <p:spPr>
          <a:xfrm>
            <a:off x="728303" y="1035713"/>
            <a:ext cx="7687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aramond" panose="02020404030301010803" pitchFamily="18" charset="0"/>
              </a:rPr>
              <a:t>Blessing has a condition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5D4FE0-E50F-4719-BDC6-DE50A5CD5D10}"/>
              </a:ext>
            </a:extLst>
          </p:cNvPr>
          <p:cNvSpPr txBox="1"/>
          <p:nvPr/>
        </p:nvSpPr>
        <p:spPr>
          <a:xfrm>
            <a:off x="728303" y="2485623"/>
            <a:ext cx="76873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3600" i="1" dirty="0">
                <a:solidFill>
                  <a:schemeClr val="bg1"/>
                </a:solidFill>
                <a:latin typeface="Garamond" panose="02020404030301010803" pitchFamily="18" charset="0"/>
              </a:rPr>
              <a:t>The fear of the Lord is the appropriate attitude towards God in light of his character that leads to obedience.</a:t>
            </a:r>
          </a:p>
        </p:txBody>
      </p:sp>
    </p:spTree>
    <p:extLst>
      <p:ext uri="{BB962C8B-B14F-4D97-AF65-F5344CB8AC3E}">
        <p14:creationId xmlns:p14="http://schemas.microsoft.com/office/powerpoint/2010/main" val="29879225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581BBF-5970-4EF6-B40E-2CC0598A1422}"/>
              </a:ext>
            </a:extLst>
          </p:cNvPr>
          <p:cNvSpPr txBox="1"/>
          <p:nvPr/>
        </p:nvSpPr>
        <p:spPr>
          <a:xfrm>
            <a:off x="728303" y="1035713"/>
            <a:ext cx="7687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aramond" panose="02020404030301010803" pitchFamily="18" charset="0"/>
              </a:rPr>
              <a:t>Blessing needs a rethink</a:t>
            </a:r>
          </a:p>
        </p:txBody>
      </p:sp>
    </p:spTree>
    <p:extLst>
      <p:ext uri="{BB962C8B-B14F-4D97-AF65-F5344CB8AC3E}">
        <p14:creationId xmlns:p14="http://schemas.microsoft.com/office/powerpoint/2010/main" val="38145367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581BBF-5970-4EF6-B40E-2CC0598A1422}"/>
              </a:ext>
            </a:extLst>
          </p:cNvPr>
          <p:cNvSpPr txBox="1"/>
          <p:nvPr/>
        </p:nvSpPr>
        <p:spPr>
          <a:xfrm>
            <a:off x="728303" y="1035713"/>
            <a:ext cx="7687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aramond" panose="02020404030301010803" pitchFamily="18" charset="0"/>
              </a:rPr>
              <a:t>Blessing needs a rethink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3DBEAE-6486-48B8-B4C8-93DBB6D81BF2}"/>
              </a:ext>
            </a:extLst>
          </p:cNvPr>
          <p:cNvSpPr txBox="1"/>
          <p:nvPr/>
        </p:nvSpPr>
        <p:spPr>
          <a:xfrm>
            <a:off x="728303" y="2485623"/>
            <a:ext cx="7687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bg1"/>
                </a:solidFill>
                <a:latin typeface="Garamond" panose="02020404030301010803" pitchFamily="18" charset="0"/>
              </a:rPr>
              <a:t>We think we know best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F47FBE-DFAF-45FD-9D28-296A2D73469B}"/>
              </a:ext>
            </a:extLst>
          </p:cNvPr>
          <p:cNvSpPr txBox="1"/>
          <p:nvPr/>
        </p:nvSpPr>
        <p:spPr>
          <a:xfrm>
            <a:off x="728303" y="3333765"/>
            <a:ext cx="76873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3600" i="1" dirty="0">
                <a:solidFill>
                  <a:schemeClr val="bg1"/>
                </a:solidFill>
                <a:latin typeface="Garamond" panose="02020404030301010803" pitchFamily="18" charset="0"/>
              </a:rPr>
              <a:t>And we know that in all things God works for the good of those who love him…</a:t>
            </a:r>
          </a:p>
          <a:p>
            <a:pPr lvl="0"/>
            <a:r>
              <a:rPr lang="en-GB" sz="3600" dirty="0">
                <a:solidFill>
                  <a:schemeClr val="bg1"/>
                </a:solidFill>
                <a:latin typeface="Garamond" panose="02020404030301010803" pitchFamily="18" charset="0"/>
              </a:rPr>
              <a:t>Romans 8:28</a:t>
            </a:r>
          </a:p>
        </p:txBody>
      </p:sp>
    </p:spTree>
    <p:extLst>
      <p:ext uri="{BB962C8B-B14F-4D97-AF65-F5344CB8AC3E}">
        <p14:creationId xmlns:p14="http://schemas.microsoft.com/office/powerpoint/2010/main" val="37861601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581BBF-5970-4EF6-B40E-2CC0598A1422}"/>
              </a:ext>
            </a:extLst>
          </p:cNvPr>
          <p:cNvSpPr txBox="1"/>
          <p:nvPr/>
        </p:nvSpPr>
        <p:spPr>
          <a:xfrm>
            <a:off x="728303" y="1035713"/>
            <a:ext cx="7687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aramond" panose="02020404030301010803" pitchFamily="18" charset="0"/>
              </a:rPr>
              <a:t>Blessing needs a rethink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3DBEAE-6486-48B8-B4C8-93DBB6D81BF2}"/>
              </a:ext>
            </a:extLst>
          </p:cNvPr>
          <p:cNvSpPr txBox="1"/>
          <p:nvPr/>
        </p:nvSpPr>
        <p:spPr>
          <a:xfrm>
            <a:off x="728303" y="2485623"/>
            <a:ext cx="76873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bg1"/>
                </a:solidFill>
                <a:latin typeface="Garamond" panose="02020404030301010803" pitchFamily="18" charset="0"/>
              </a:rPr>
              <a:t>We think we know best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bg1"/>
                </a:solidFill>
                <a:latin typeface="Garamond" panose="02020404030301010803" pitchFamily="18" charset="0"/>
              </a:rPr>
              <a:t>We obsess over appearance</a:t>
            </a:r>
          </a:p>
        </p:txBody>
      </p:sp>
    </p:spTree>
    <p:extLst>
      <p:ext uri="{BB962C8B-B14F-4D97-AF65-F5344CB8AC3E}">
        <p14:creationId xmlns:p14="http://schemas.microsoft.com/office/powerpoint/2010/main" val="19396753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581BBF-5970-4EF6-B40E-2CC0598A1422}"/>
              </a:ext>
            </a:extLst>
          </p:cNvPr>
          <p:cNvSpPr txBox="1"/>
          <p:nvPr/>
        </p:nvSpPr>
        <p:spPr>
          <a:xfrm>
            <a:off x="728303" y="1035713"/>
            <a:ext cx="7687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aramond" panose="02020404030301010803" pitchFamily="18" charset="0"/>
              </a:rPr>
              <a:t>Blessing needs a rethink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3DBEAE-6486-48B8-B4C8-93DBB6D81BF2}"/>
              </a:ext>
            </a:extLst>
          </p:cNvPr>
          <p:cNvSpPr txBox="1"/>
          <p:nvPr/>
        </p:nvSpPr>
        <p:spPr>
          <a:xfrm>
            <a:off x="728303" y="2485623"/>
            <a:ext cx="76873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bg1"/>
                </a:solidFill>
                <a:latin typeface="Garamond" panose="02020404030301010803" pitchFamily="18" charset="0"/>
              </a:rPr>
              <a:t>We think we know best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bg1"/>
                </a:solidFill>
                <a:latin typeface="Garamond" panose="02020404030301010803" pitchFamily="18" charset="0"/>
              </a:rPr>
              <a:t>We obsess over appearance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bg1"/>
                </a:solidFill>
                <a:latin typeface="Garamond" panose="02020404030301010803" pitchFamily="18" charset="0"/>
              </a:rPr>
              <a:t>We focus too much on now</a:t>
            </a:r>
          </a:p>
        </p:txBody>
      </p:sp>
    </p:spTree>
    <p:extLst>
      <p:ext uri="{BB962C8B-B14F-4D97-AF65-F5344CB8AC3E}">
        <p14:creationId xmlns:p14="http://schemas.microsoft.com/office/powerpoint/2010/main" val="103533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581BBF-5970-4EF6-B40E-2CC0598A1422}"/>
              </a:ext>
            </a:extLst>
          </p:cNvPr>
          <p:cNvSpPr txBox="1"/>
          <p:nvPr/>
        </p:nvSpPr>
        <p:spPr>
          <a:xfrm>
            <a:off x="728303" y="1035713"/>
            <a:ext cx="7687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aramond" panose="02020404030301010803" pitchFamily="18" charset="0"/>
              </a:rPr>
              <a:t>Blessing needs a rethink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574BF9-E408-4090-92E0-C9BC7F159570}"/>
              </a:ext>
            </a:extLst>
          </p:cNvPr>
          <p:cNvSpPr txBox="1"/>
          <p:nvPr/>
        </p:nvSpPr>
        <p:spPr>
          <a:xfrm>
            <a:off x="728303" y="2035051"/>
            <a:ext cx="384369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  <a:latin typeface="Garamond" panose="02020404030301010803" pitchFamily="18" charset="0"/>
              </a:rPr>
              <a:t>Fulfilling work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  <a:latin typeface="Garamond" panose="02020404030301010803" pitchFamily="18" charset="0"/>
              </a:rPr>
              <a:t>Happiness/wealth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  <a:latin typeface="Garamond" panose="02020404030301010803" pitchFamily="18" charset="0"/>
              </a:rPr>
              <a:t>Fertility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  <a:latin typeface="Garamond" panose="02020404030301010803" pitchFamily="18" charset="0"/>
              </a:rPr>
              <a:t>Long life, health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  <a:latin typeface="Garamond" panose="02020404030301010803" pitchFamily="18" charset="0"/>
              </a:rPr>
              <a:t>Good economy/ peace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828618-0788-43EA-8DA1-71044E672474}"/>
              </a:ext>
            </a:extLst>
          </p:cNvPr>
          <p:cNvSpPr txBox="1"/>
          <p:nvPr/>
        </p:nvSpPr>
        <p:spPr>
          <a:xfrm>
            <a:off x="4571999" y="2035051"/>
            <a:ext cx="384369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>
                    <a:lumMod val="75000"/>
                  </a:schemeClr>
                </a:solidFill>
                <a:latin typeface="Garamond" panose="02020404030301010803" pitchFamily="18" charset="0"/>
              </a:rPr>
              <a:t>Little impact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>
                    <a:lumMod val="75000"/>
                  </a:schemeClr>
                </a:solidFill>
                <a:latin typeface="Garamond" panose="02020404030301010803" pitchFamily="18" charset="0"/>
              </a:rPr>
              <a:t>Homeless &amp; hated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>
                    <a:lumMod val="75000"/>
                  </a:schemeClr>
                </a:solidFill>
                <a:latin typeface="Garamond" panose="02020404030301010803" pitchFamily="18" charset="0"/>
              </a:rPr>
              <a:t>Childless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>
                    <a:lumMod val="75000"/>
                  </a:schemeClr>
                </a:solidFill>
                <a:latin typeface="Garamond" panose="02020404030301010803" pitchFamily="18" charset="0"/>
              </a:rPr>
              <a:t>Short life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>
                    <a:lumMod val="75000"/>
                  </a:schemeClr>
                </a:solidFill>
                <a:latin typeface="Garamond" panose="02020404030301010803" pitchFamily="18" charset="0"/>
              </a:rPr>
              <a:t>Oppression of Israel</a:t>
            </a:r>
          </a:p>
        </p:txBody>
      </p:sp>
    </p:spTree>
    <p:extLst>
      <p:ext uri="{BB962C8B-B14F-4D97-AF65-F5344CB8AC3E}">
        <p14:creationId xmlns:p14="http://schemas.microsoft.com/office/powerpoint/2010/main" val="16605326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581BBF-5970-4EF6-B40E-2CC0598A1422}"/>
              </a:ext>
            </a:extLst>
          </p:cNvPr>
          <p:cNvSpPr txBox="1"/>
          <p:nvPr/>
        </p:nvSpPr>
        <p:spPr>
          <a:xfrm>
            <a:off x="728303" y="1035713"/>
            <a:ext cx="7687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aramond" panose="02020404030301010803" pitchFamily="18" charset="0"/>
              </a:rPr>
              <a:t>Blessing needs a rethink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574BF9-E408-4090-92E0-C9BC7F159570}"/>
              </a:ext>
            </a:extLst>
          </p:cNvPr>
          <p:cNvSpPr txBox="1"/>
          <p:nvPr/>
        </p:nvSpPr>
        <p:spPr>
          <a:xfrm>
            <a:off x="728303" y="2035051"/>
            <a:ext cx="384369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  <a:latin typeface="Garamond" panose="02020404030301010803" pitchFamily="18" charset="0"/>
              </a:rPr>
              <a:t>Fulfilling work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  <a:latin typeface="Garamond" panose="02020404030301010803" pitchFamily="18" charset="0"/>
              </a:rPr>
              <a:t>Happiness/wealth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  <a:latin typeface="Garamond" panose="02020404030301010803" pitchFamily="18" charset="0"/>
              </a:rPr>
              <a:t>Fertility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  <a:latin typeface="Garamond" panose="02020404030301010803" pitchFamily="18" charset="0"/>
              </a:rPr>
              <a:t>Long life, health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  <a:latin typeface="Garamond" panose="02020404030301010803" pitchFamily="18" charset="0"/>
              </a:rPr>
              <a:t>Good economy/ peace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828618-0788-43EA-8DA1-71044E672474}"/>
              </a:ext>
            </a:extLst>
          </p:cNvPr>
          <p:cNvSpPr txBox="1"/>
          <p:nvPr/>
        </p:nvSpPr>
        <p:spPr>
          <a:xfrm>
            <a:off x="4571999" y="2035051"/>
            <a:ext cx="384369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chemeClr val="bg1"/>
                </a:solidFill>
                <a:latin typeface="Garamond" panose="02020404030301010803" pitchFamily="18" charset="0"/>
              </a:rPr>
              <a:t>Profound</a:t>
            </a:r>
            <a:r>
              <a:rPr lang="en-GB" sz="3200" dirty="0">
                <a:solidFill>
                  <a:schemeClr val="bg1"/>
                </a:solidFill>
                <a:latin typeface="Garamond" panose="02020404030301010803" pitchFamily="18" charset="0"/>
              </a:rPr>
              <a:t> impact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>
                    <a:lumMod val="75000"/>
                  </a:schemeClr>
                </a:solidFill>
                <a:latin typeface="Garamond" panose="02020404030301010803" pitchFamily="18" charset="0"/>
              </a:rPr>
              <a:t>Homeless &amp; hated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>
                    <a:lumMod val="75000"/>
                  </a:schemeClr>
                </a:solidFill>
                <a:latin typeface="Garamond" panose="02020404030301010803" pitchFamily="18" charset="0"/>
              </a:rPr>
              <a:t>Childless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>
                    <a:lumMod val="75000"/>
                  </a:schemeClr>
                </a:solidFill>
                <a:latin typeface="Garamond" panose="02020404030301010803" pitchFamily="18" charset="0"/>
              </a:rPr>
              <a:t>Short life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>
                    <a:lumMod val="75000"/>
                  </a:schemeClr>
                </a:solidFill>
                <a:latin typeface="Garamond" panose="02020404030301010803" pitchFamily="18" charset="0"/>
              </a:rPr>
              <a:t>Oppression of Israel</a:t>
            </a:r>
          </a:p>
        </p:txBody>
      </p:sp>
    </p:spTree>
    <p:extLst>
      <p:ext uri="{BB962C8B-B14F-4D97-AF65-F5344CB8AC3E}">
        <p14:creationId xmlns:p14="http://schemas.microsoft.com/office/powerpoint/2010/main" val="36458738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581BBF-5970-4EF6-B40E-2CC0598A1422}"/>
              </a:ext>
            </a:extLst>
          </p:cNvPr>
          <p:cNvSpPr txBox="1"/>
          <p:nvPr/>
        </p:nvSpPr>
        <p:spPr>
          <a:xfrm>
            <a:off x="728303" y="1035713"/>
            <a:ext cx="7687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aramond" panose="02020404030301010803" pitchFamily="18" charset="0"/>
              </a:rPr>
              <a:t>Blessing needs a rethink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574BF9-E408-4090-92E0-C9BC7F159570}"/>
              </a:ext>
            </a:extLst>
          </p:cNvPr>
          <p:cNvSpPr txBox="1"/>
          <p:nvPr/>
        </p:nvSpPr>
        <p:spPr>
          <a:xfrm>
            <a:off x="728303" y="2035051"/>
            <a:ext cx="384369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  <a:latin typeface="Garamond" panose="02020404030301010803" pitchFamily="18" charset="0"/>
              </a:rPr>
              <a:t>Fulfilling work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  <a:latin typeface="Garamond" panose="02020404030301010803" pitchFamily="18" charset="0"/>
              </a:rPr>
              <a:t>Happiness/wealth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  <a:latin typeface="Garamond" panose="02020404030301010803" pitchFamily="18" charset="0"/>
              </a:rPr>
              <a:t>Fertility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  <a:latin typeface="Garamond" panose="02020404030301010803" pitchFamily="18" charset="0"/>
              </a:rPr>
              <a:t>Long life, health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  <a:latin typeface="Garamond" panose="02020404030301010803" pitchFamily="18" charset="0"/>
              </a:rPr>
              <a:t>Good economy/ peace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828618-0788-43EA-8DA1-71044E672474}"/>
              </a:ext>
            </a:extLst>
          </p:cNvPr>
          <p:cNvSpPr txBox="1"/>
          <p:nvPr/>
        </p:nvSpPr>
        <p:spPr>
          <a:xfrm>
            <a:off x="4571999" y="2035051"/>
            <a:ext cx="384369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chemeClr val="bg1"/>
                </a:solidFill>
                <a:latin typeface="Garamond" panose="02020404030301010803" pitchFamily="18" charset="0"/>
              </a:rPr>
              <a:t>Profound</a:t>
            </a:r>
            <a:r>
              <a:rPr lang="en-GB" sz="3200" dirty="0">
                <a:solidFill>
                  <a:schemeClr val="bg1"/>
                </a:solidFill>
                <a:latin typeface="Garamond" panose="02020404030301010803" pitchFamily="18" charset="0"/>
              </a:rPr>
              <a:t> impact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  <a:latin typeface="Garamond" panose="02020404030301010803" pitchFamily="18" charset="0"/>
              </a:rPr>
              <a:t>Right hand of God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>
                    <a:lumMod val="75000"/>
                  </a:schemeClr>
                </a:solidFill>
                <a:latin typeface="Garamond" panose="02020404030301010803" pitchFamily="18" charset="0"/>
              </a:rPr>
              <a:t>Childless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>
                    <a:lumMod val="75000"/>
                  </a:schemeClr>
                </a:solidFill>
                <a:latin typeface="Garamond" panose="02020404030301010803" pitchFamily="18" charset="0"/>
              </a:rPr>
              <a:t>Short life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>
                    <a:lumMod val="75000"/>
                  </a:schemeClr>
                </a:solidFill>
                <a:latin typeface="Garamond" panose="02020404030301010803" pitchFamily="18" charset="0"/>
              </a:rPr>
              <a:t>Oppression of Israel</a:t>
            </a:r>
          </a:p>
        </p:txBody>
      </p:sp>
    </p:spTree>
    <p:extLst>
      <p:ext uri="{BB962C8B-B14F-4D97-AF65-F5344CB8AC3E}">
        <p14:creationId xmlns:p14="http://schemas.microsoft.com/office/powerpoint/2010/main" val="6813548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581BBF-5970-4EF6-B40E-2CC0598A1422}"/>
              </a:ext>
            </a:extLst>
          </p:cNvPr>
          <p:cNvSpPr txBox="1"/>
          <p:nvPr/>
        </p:nvSpPr>
        <p:spPr>
          <a:xfrm>
            <a:off x="728303" y="1035713"/>
            <a:ext cx="7687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aramond" panose="02020404030301010803" pitchFamily="18" charset="0"/>
              </a:rPr>
              <a:t>Blessing needs a rethink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574BF9-E408-4090-92E0-C9BC7F159570}"/>
              </a:ext>
            </a:extLst>
          </p:cNvPr>
          <p:cNvSpPr txBox="1"/>
          <p:nvPr/>
        </p:nvSpPr>
        <p:spPr>
          <a:xfrm>
            <a:off x="728303" y="2035051"/>
            <a:ext cx="384369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  <a:latin typeface="Garamond" panose="02020404030301010803" pitchFamily="18" charset="0"/>
              </a:rPr>
              <a:t>Fulfilling work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  <a:latin typeface="Garamond" panose="02020404030301010803" pitchFamily="18" charset="0"/>
              </a:rPr>
              <a:t>Happiness/wealth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  <a:latin typeface="Garamond" panose="02020404030301010803" pitchFamily="18" charset="0"/>
              </a:rPr>
              <a:t>Fertility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  <a:latin typeface="Garamond" panose="02020404030301010803" pitchFamily="18" charset="0"/>
              </a:rPr>
              <a:t>Long life, health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  <a:latin typeface="Garamond" panose="02020404030301010803" pitchFamily="18" charset="0"/>
              </a:rPr>
              <a:t>Good economy/ peace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828618-0788-43EA-8DA1-71044E672474}"/>
              </a:ext>
            </a:extLst>
          </p:cNvPr>
          <p:cNvSpPr txBox="1"/>
          <p:nvPr/>
        </p:nvSpPr>
        <p:spPr>
          <a:xfrm>
            <a:off x="4571999" y="2035051"/>
            <a:ext cx="384369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chemeClr val="bg1"/>
                </a:solidFill>
                <a:latin typeface="Garamond" panose="02020404030301010803" pitchFamily="18" charset="0"/>
              </a:rPr>
              <a:t>Profound</a:t>
            </a:r>
            <a:r>
              <a:rPr lang="en-GB" sz="3200" dirty="0">
                <a:solidFill>
                  <a:schemeClr val="bg1"/>
                </a:solidFill>
                <a:latin typeface="Garamond" panose="02020404030301010803" pitchFamily="18" charset="0"/>
              </a:rPr>
              <a:t> impact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  <a:latin typeface="Garamond" panose="02020404030301010803" pitchFamily="18" charset="0"/>
              </a:rPr>
              <a:t>Right hand of God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  <a:latin typeface="Garamond" panose="02020404030301010803" pitchFamily="18" charset="0"/>
              </a:rPr>
              <a:t>Billions of children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>
                    <a:lumMod val="75000"/>
                  </a:schemeClr>
                </a:solidFill>
                <a:latin typeface="Garamond" panose="02020404030301010803" pitchFamily="18" charset="0"/>
              </a:rPr>
              <a:t>Short life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>
                    <a:lumMod val="75000"/>
                  </a:schemeClr>
                </a:solidFill>
                <a:latin typeface="Garamond" panose="02020404030301010803" pitchFamily="18" charset="0"/>
              </a:rPr>
              <a:t>Oppression of Israel</a:t>
            </a:r>
          </a:p>
        </p:txBody>
      </p:sp>
    </p:spTree>
    <p:extLst>
      <p:ext uri="{BB962C8B-B14F-4D97-AF65-F5344CB8AC3E}">
        <p14:creationId xmlns:p14="http://schemas.microsoft.com/office/powerpoint/2010/main" val="23587843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581BBF-5970-4EF6-B40E-2CC0598A1422}"/>
              </a:ext>
            </a:extLst>
          </p:cNvPr>
          <p:cNvSpPr txBox="1"/>
          <p:nvPr/>
        </p:nvSpPr>
        <p:spPr>
          <a:xfrm>
            <a:off x="728303" y="1035713"/>
            <a:ext cx="7687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aramond" panose="02020404030301010803" pitchFamily="18" charset="0"/>
              </a:rPr>
              <a:t>Blessing needs a rethink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574BF9-E408-4090-92E0-C9BC7F159570}"/>
              </a:ext>
            </a:extLst>
          </p:cNvPr>
          <p:cNvSpPr txBox="1"/>
          <p:nvPr/>
        </p:nvSpPr>
        <p:spPr>
          <a:xfrm>
            <a:off x="728303" y="2035051"/>
            <a:ext cx="384369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  <a:latin typeface="Garamond" panose="02020404030301010803" pitchFamily="18" charset="0"/>
              </a:rPr>
              <a:t>Fulfilling work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  <a:latin typeface="Garamond" panose="02020404030301010803" pitchFamily="18" charset="0"/>
              </a:rPr>
              <a:t>Happiness/wealth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  <a:latin typeface="Garamond" panose="02020404030301010803" pitchFamily="18" charset="0"/>
              </a:rPr>
              <a:t>Fertility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  <a:latin typeface="Garamond" panose="02020404030301010803" pitchFamily="18" charset="0"/>
              </a:rPr>
              <a:t>Long life, health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  <a:latin typeface="Garamond" panose="02020404030301010803" pitchFamily="18" charset="0"/>
              </a:rPr>
              <a:t>Good economy/ peace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828618-0788-43EA-8DA1-71044E672474}"/>
              </a:ext>
            </a:extLst>
          </p:cNvPr>
          <p:cNvSpPr txBox="1"/>
          <p:nvPr/>
        </p:nvSpPr>
        <p:spPr>
          <a:xfrm>
            <a:off x="4571999" y="2035051"/>
            <a:ext cx="384369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chemeClr val="bg1"/>
                </a:solidFill>
                <a:latin typeface="Garamond" panose="02020404030301010803" pitchFamily="18" charset="0"/>
              </a:rPr>
              <a:t>Profound</a:t>
            </a:r>
            <a:r>
              <a:rPr lang="en-GB" sz="3200" dirty="0">
                <a:solidFill>
                  <a:schemeClr val="bg1"/>
                </a:solidFill>
                <a:latin typeface="Garamond" panose="02020404030301010803" pitchFamily="18" charset="0"/>
              </a:rPr>
              <a:t> impact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  <a:latin typeface="Garamond" panose="02020404030301010803" pitchFamily="18" charset="0"/>
              </a:rPr>
              <a:t>Right hand of God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  <a:latin typeface="Garamond" panose="02020404030301010803" pitchFamily="18" charset="0"/>
              </a:rPr>
              <a:t>Billions of children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  <a:latin typeface="Garamond" panose="02020404030301010803" pitchFamily="18" charset="0"/>
              </a:rPr>
              <a:t>Eternal life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>
                    <a:lumMod val="75000"/>
                  </a:schemeClr>
                </a:solidFill>
                <a:latin typeface="Garamond" panose="02020404030301010803" pitchFamily="18" charset="0"/>
              </a:rPr>
              <a:t>Oppression of Israel</a:t>
            </a:r>
          </a:p>
        </p:txBody>
      </p:sp>
    </p:spTree>
    <p:extLst>
      <p:ext uri="{BB962C8B-B14F-4D97-AF65-F5344CB8AC3E}">
        <p14:creationId xmlns:p14="http://schemas.microsoft.com/office/powerpoint/2010/main" val="1752130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2EBD75-9558-42CF-9118-5D221D188F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025" y="543960"/>
            <a:ext cx="5695950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0113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581BBF-5970-4EF6-B40E-2CC0598A1422}"/>
              </a:ext>
            </a:extLst>
          </p:cNvPr>
          <p:cNvSpPr txBox="1"/>
          <p:nvPr/>
        </p:nvSpPr>
        <p:spPr>
          <a:xfrm>
            <a:off x="728303" y="1035713"/>
            <a:ext cx="7687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aramond" panose="02020404030301010803" pitchFamily="18" charset="0"/>
              </a:rPr>
              <a:t>Blessing needs a rethink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574BF9-E408-4090-92E0-C9BC7F159570}"/>
              </a:ext>
            </a:extLst>
          </p:cNvPr>
          <p:cNvSpPr txBox="1"/>
          <p:nvPr/>
        </p:nvSpPr>
        <p:spPr>
          <a:xfrm>
            <a:off x="728303" y="2035051"/>
            <a:ext cx="384369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  <a:latin typeface="Garamond" panose="02020404030301010803" pitchFamily="18" charset="0"/>
              </a:rPr>
              <a:t>Fulfilling work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  <a:latin typeface="Garamond" panose="02020404030301010803" pitchFamily="18" charset="0"/>
              </a:rPr>
              <a:t>Happiness/wealth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  <a:latin typeface="Garamond" panose="02020404030301010803" pitchFamily="18" charset="0"/>
              </a:rPr>
              <a:t>Fertility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  <a:latin typeface="Garamond" panose="02020404030301010803" pitchFamily="18" charset="0"/>
              </a:rPr>
              <a:t>Long life, health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  <a:latin typeface="Garamond" panose="02020404030301010803" pitchFamily="18" charset="0"/>
              </a:rPr>
              <a:t>Good economy/ peace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828618-0788-43EA-8DA1-71044E672474}"/>
              </a:ext>
            </a:extLst>
          </p:cNvPr>
          <p:cNvSpPr txBox="1"/>
          <p:nvPr/>
        </p:nvSpPr>
        <p:spPr>
          <a:xfrm>
            <a:off x="4571999" y="2035051"/>
            <a:ext cx="384369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chemeClr val="bg1"/>
                </a:solidFill>
                <a:latin typeface="Garamond" panose="02020404030301010803" pitchFamily="18" charset="0"/>
              </a:rPr>
              <a:t>Profound</a:t>
            </a:r>
            <a:r>
              <a:rPr lang="en-GB" sz="3200" dirty="0">
                <a:solidFill>
                  <a:schemeClr val="bg1"/>
                </a:solidFill>
                <a:latin typeface="Garamond" panose="02020404030301010803" pitchFamily="18" charset="0"/>
              </a:rPr>
              <a:t> impact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  <a:latin typeface="Garamond" panose="02020404030301010803" pitchFamily="18" charset="0"/>
              </a:rPr>
              <a:t>Right hand of God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  <a:latin typeface="Garamond" panose="02020404030301010803" pitchFamily="18" charset="0"/>
              </a:rPr>
              <a:t>Billions of children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  <a:latin typeface="Garamond" panose="02020404030301010803" pitchFamily="18" charset="0"/>
              </a:rPr>
              <a:t>Eternal life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  <a:latin typeface="Garamond" panose="02020404030301010803" pitchFamily="18" charset="0"/>
              </a:rPr>
              <a:t>Peace in the New Jerusalem</a:t>
            </a:r>
          </a:p>
        </p:txBody>
      </p:sp>
    </p:spTree>
    <p:extLst>
      <p:ext uri="{BB962C8B-B14F-4D97-AF65-F5344CB8AC3E}">
        <p14:creationId xmlns:p14="http://schemas.microsoft.com/office/powerpoint/2010/main" val="3202873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581BBF-5970-4EF6-B40E-2CC0598A1422}"/>
              </a:ext>
            </a:extLst>
          </p:cNvPr>
          <p:cNvSpPr txBox="1"/>
          <p:nvPr/>
        </p:nvSpPr>
        <p:spPr>
          <a:xfrm>
            <a:off x="728303" y="1035713"/>
            <a:ext cx="7687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aramond" panose="02020404030301010803" pitchFamily="18" charset="0"/>
              </a:rPr>
              <a:t>Blessing needs a rethink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5D4FE0-E50F-4719-BDC6-DE50A5CD5D10}"/>
              </a:ext>
            </a:extLst>
          </p:cNvPr>
          <p:cNvSpPr txBox="1"/>
          <p:nvPr/>
        </p:nvSpPr>
        <p:spPr>
          <a:xfrm>
            <a:off x="728303" y="2485623"/>
            <a:ext cx="768739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3600" i="1" dirty="0">
                <a:solidFill>
                  <a:schemeClr val="bg1"/>
                </a:solidFill>
                <a:latin typeface="Garamond" panose="02020404030301010803" pitchFamily="18" charset="0"/>
              </a:rPr>
              <a:t>The time has come for judging the dead, and for rewarding your servants the prophets and your people who </a:t>
            </a:r>
            <a:r>
              <a:rPr lang="en-GB" sz="3600" i="1" u="sng" dirty="0">
                <a:solidFill>
                  <a:schemeClr val="bg1"/>
                </a:solidFill>
                <a:latin typeface="Garamond" panose="02020404030301010803" pitchFamily="18" charset="0"/>
              </a:rPr>
              <a:t>revere</a:t>
            </a:r>
            <a:r>
              <a:rPr lang="en-GB" sz="3600" i="1" dirty="0">
                <a:solidFill>
                  <a:schemeClr val="bg1"/>
                </a:solidFill>
                <a:latin typeface="Garamond" panose="02020404030301010803" pitchFamily="18" charset="0"/>
              </a:rPr>
              <a:t> your name, both great and small.</a:t>
            </a:r>
          </a:p>
          <a:p>
            <a:pPr lvl="0"/>
            <a:r>
              <a:rPr lang="en-GB" sz="3600" dirty="0">
                <a:solidFill>
                  <a:schemeClr val="bg1"/>
                </a:solidFill>
                <a:latin typeface="Garamond" panose="02020404030301010803" pitchFamily="18" charset="0"/>
              </a:rPr>
              <a:t>Revelation 11:18</a:t>
            </a:r>
          </a:p>
        </p:txBody>
      </p:sp>
    </p:spTree>
    <p:extLst>
      <p:ext uri="{BB962C8B-B14F-4D97-AF65-F5344CB8AC3E}">
        <p14:creationId xmlns:p14="http://schemas.microsoft.com/office/powerpoint/2010/main" val="22828790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ign on a dirt road&#10;&#10;Description automatically generated">
            <a:extLst>
              <a:ext uri="{FF2B5EF4-FFF2-40B4-BE49-F238E27FC236}">
                <a16:creationId xmlns:a16="http://schemas.microsoft.com/office/drawing/2014/main" id="{66397246-9F02-4CE7-A45B-FE1DD6EAF6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9"/>
            <a:ext cx="9144000" cy="685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240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2EBD75-9558-42CF-9118-5D221D188F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24025" y="603665"/>
            <a:ext cx="5695950" cy="501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106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2EBD75-9558-42CF-9118-5D221D188F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24025" y="923064"/>
            <a:ext cx="5695950" cy="437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178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2EBD75-9558-42CF-9118-5D221D188F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57185" y="543960"/>
            <a:ext cx="4629629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824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2EBD75-9558-42CF-9118-5D221D188F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24025" y="579948"/>
            <a:ext cx="5695950" cy="506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879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581BBF-5970-4EF6-B40E-2CC0598A1422}"/>
              </a:ext>
            </a:extLst>
          </p:cNvPr>
          <p:cNvSpPr txBox="1"/>
          <p:nvPr/>
        </p:nvSpPr>
        <p:spPr>
          <a:xfrm>
            <a:off x="728303" y="1035713"/>
            <a:ext cx="7687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aramond" panose="02020404030301010803" pitchFamily="18" charset="0"/>
              </a:rPr>
              <a:t>#blessed</a:t>
            </a:r>
          </a:p>
        </p:txBody>
      </p:sp>
    </p:spTree>
    <p:extLst>
      <p:ext uri="{BB962C8B-B14F-4D97-AF65-F5344CB8AC3E}">
        <p14:creationId xmlns:p14="http://schemas.microsoft.com/office/powerpoint/2010/main" val="2212055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581BBF-5970-4EF6-B40E-2CC0598A1422}"/>
              </a:ext>
            </a:extLst>
          </p:cNvPr>
          <p:cNvSpPr txBox="1"/>
          <p:nvPr/>
        </p:nvSpPr>
        <p:spPr>
          <a:xfrm>
            <a:off x="728303" y="1035713"/>
            <a:ext cx="7687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aramond" panose="02020404030301010803" pitchFamily="18" charset="0"/>
              </a:rPr>
              <a:t>#blessed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8303" y="2485623"/>
            <a:ext cx="76873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bg1"/>
                </a:solidFill>
                <a:latin typeface="Garamond" panose="02020404030301010803" pitchFamily="18" charset="0"/>
              </a:rPr>
              <a:t>Blessing is a reality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bg1"/>
                </a:solidFill>
                <a:latin typeface="Garamond" panose="02020404030301010803" pitchFamily="18" charset="0"/>
              </a:rPr>
              <a:t>Blessing has a condition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bg1"/>
                </a:solidFill>
                <a:latin typeface="Garamond" panose="02020404030301010803" pitchFamily="18" charset="0"/>
              </a:rPr>
              <a:t>Blessing needs a rethink</a:t>
            </a:r>
          </a:p>
        </p:txBody>
      </p:sp>
    </p:spTree>
    <p:extLst>
      <p:ext uri="{BB962C8B-B14F-4D97-AF65-F5344CB8AC3E}">
        <p14:creationId xmlns:p14="http://schemas.microsoft.com/office/powerpoint/2010/main" val="32149029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295</TotalTime>
  <Words>480</Words>
  <Application>Microsoft Office PowerPoint</Application>
  <PresentationFormat>On-screen Show (4:3)</PresentationFormat>
  <Paragraphs>119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Garamond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Jones</dc:creator>
  <cp:lastModifiedBy>Ji Pattison-Smith</cp:lastModifiedBy>
  <cp:revision>19</cp:revision>
  <dcterms:created xsi:type="dcterms:W3CDTF">2019-07-17T12:18:09Z</dcterms:created>
  <dcterms:modified xsi:type="dcterms:W3CDTF">2019-08-11T12:37:18Z</dcterms:modified>
</cp:coreProperties>
</file>