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8" r:id="rId9"/>
    <p:sldId id="279" r:id="rId10"/>
    <p:sldId id="280" r:id="rId11"/>
    <p:sldId id="264" r:id="rId12"/>
    <p:sldId id="271" r:id="rId13"/>
    <p:sldId id="265" r:id="rId14"/>
    <p:sldId id="266" r:id="rId15"/>
    <p:sldId id="267" r:id="rId16"/>
    <p:sldId id="269" r:id="rId17"/>
    <p:sldId id="270" r:id="rId18"/>
    <p:sldId id="272" r:id="rId19"/>
    <p:sldId id="273" r:id="rId20"/>
    <p:sldId id="275" r:id="rId21"/>
    <p:sldId id="276" r:id="rId22"/>
    <p:sldId id="277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1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2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7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7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5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C08-8AF8-428A-A865-63446DB8671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6370-CCF2-47F1-93E3-7D8AD8BF1F3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water, large, white, standing&#10;&#10;Description automatically generated">
            <a:extLst>
              <a:ext uri="{FF2B5EF4-FFF2-40B4-BE49-F238E27FC236}">
                <a16:creationId xmlns:a16="http://schemas.microsoft.com/office/drawing/2014/main" id="{74778FF6-11AB-4552-95E2-12326ADDB6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fruit, white, table&#10;&#10;Description automatically generated">
            <a:extLst>
              <a:ext uri="{FF2B5EF4-FFF2-40B4-BE49-F238E27FC236}">
                <a16:creationId xmlns:a16="http://schemas.microsoft.com/office/drawing/2014/main" id="{11DB3F69-DF2B-4C2C-87B5-132525D9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BB69B-9E03-455E-AEB0-C475248ECCB1}"/>
              </a:ext>
            </a:extLst>
          </p:cNvPr>
          <p:cNvSpPr txBox="1"/>
          <p:nvPr/>
        </p:nvSpPr>
        <p:spPr>
          <a:xfrm>
            <a:off x="3938414" y="2540991"/>
            <a:ext cx="484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 Foundations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43358-E225-4F95-BAA6-4FFDF5EF6978}"/>
              </a:ext>
            </a:extLst>
          </p:cNvPr>
          <p:cNvSpPr txBox="1"/>
          <p:nvPr/>
        </p:nvSpPr>
        <p:spPr>
          <a:xfrm>
            <a:off x="1587062" y="5521392"/>
            <a:ext cx="635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 A New Year Look at our Values</a:t>
            </a:r>
          </a:p>
        </p:txBody>
      </p:sp>
    </p:spTree>
    <p:extLst>
      <p:ext uri="{BB962C8B-B14F-4D97-AF65-F5344CB8AC3E}">
        <p14:creationId xmlns:p14="http://schemas.microsoft.com/office/powerpoint/2010/main" val="89617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70457" y="713121"/>
            <a:ext cx="8603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empus Sans ITC" panose="04020404030D07020202" pitchFamily="82" charset="0"/>
              </a:rPr>
              <a:t>Step 1:</a:t>
            </a:r>
            <a:r>
              <a:rPr lang="en-GB" sz="4800" dirty="0">
                <a:latin typeface="Tempus Sans ITC" panose="04020404030D07020202" pitchFamily="82" charset="0"/>
              </a:rPr>
              <a:t>	Give the right motivation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2:</a:t>
            </a:r>
            <a:r>
              <a:rPr lang="en-GB" sz="4800" dirty="0">
                <a:latin typeface="Tempus Sans ITC" panose="04020404030D07020202" pitchFamily="82" charset="0"/>
              </a:rPr>
              <a:t>	Set a clear goal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3:	</a:t>
            </a:r>
            <a:r>
              <a:rPr lang="en-GB" sz="4800" dirty="0">
                <a:latin typeface="Tempus Sans ITC" panose="04020404030D07020202" pitchFamily="82" charset="0"/>
              </a:rPr>
              <a:t>Provide the necessary 						resources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4:	</a:t>
            </a:r>
            <a:r>
              <a:rPr lang="en-GB" sz="4800" dirty="0">
                <a:latin typeface="Tempus Sans ITC" panose="04020404030D07020202" pitchFamily="82" charset="0"/>
              </a:rPr>
              <a:t>Encourage team work</a:t>
            </a:r>
            <a:endParaRPr lang="en-GB" sz="3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The right motivation</a:t>
            </a:r>
            <a:endParaRPr lang="en-GB" sz="2800" i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empus Sans ITC" panose="04020404030D07020202" pitchFamily="82" charset="0"/>
              </a:rPr>
              <a:t>“Motivation is the single most important factor in any sort of success”</a:t>
            </a:r>
          </a:p>
          <a:p>
            <a:pPr algn="r"/>
            <a:r>
              <a:rPr lang="en-GB" sz="4400" i="1" dirty="0">
                <a:latin typeface="Tempus Sans ITC" panose="04020404030D07020202" pitchFamily="82" charset="0"/>
              </a:rPr>
              <a:t>Sir Edmund Hillary</a:t>
            </a:r>
            <a:endParaRPr lang="en-GB" sz="2800" i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EECDD-4525-4C8D-96CF-6DC4E47492AD}"/>
              </a:ext>
            </a:extLst>
          </p:cNvPr>
          <p:cNvSpPr txBox="1"/>
          <p:nvPr/>
        </p:nvSpPr>
        <p:spPr>
          <a:xfrm>
            <a:off x="818114" y="661604"/>
            <a:ext cx="750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Cold outside</a:t>
            </a:r>
          </a:p>
          <a:p>
            <a:pPr algn="ctr"/>
            <a:endParaRPr lang="en-GB" sz="4400" i="1" dirty="0">
              <a:latin typeface="Tempus Sans ITC" panose="04020404030D07020202" pitchFamily="82" charset="0"/>
            </a:endParaRPr>
          </a:p>
          <a:p>
            <a:pPr algn="ctr"/>
            <a:r>
              <a:rPr lang="en-GB" sz="4400" i="1" dirty="0">
                <a:latin typeface="Tempus Sans ITC" panose="04020404030D07020202" pitchFamily="82" charset="0"/>
              </a:rPr>
              <a:t>therefore</a:t>
            </a:r>
          </a:p>
          <a:p>
            <a:pPr algn="ctr"/>
            <a:endParaRPr lang="en-GB" sz="4400" dirty="0">
              <a:latin typeface="Tempus Sans ITC" panose="04020404030D07020202" pitchFamily="82" charset="0"/>
            </a:endParaRPr>
          </a:p>
          <a:p>
            <a:pPr algn="ctr"/>
            <a:r>
              <a:rPr lang="en-GB" sz="4400" dirty="0">
                <a:latin typeface="Tempus Sans ITC" panose="04020404030D07020202" pitchFamily="82" charset="0"/>
              </a:rPr>
              <a:t>put on a coat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EECDD-4525-4C8D-96CF-6DC4E47492AD}"/>
              </a:ext>
            </a:extLst>
          </p:cNvPr>
          <p:cNvSpPr txBox="1"/>
          <p:nvPr/>
        </p:nvSpPr>
        <p:spPr>
          <a:xfrm>
            <a:off x="818114" y="661604"/>
            <a:ext cx="750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Christ has been given authority</a:t>
            </a:r>
          </a:p>
          <a:p>
            <a:pPr algn="ctr"/>
            <a:endParaRPr lang="en-GB" sz="4400" i="1" dirty="0">
              <a:latin typeface="Tempus Sans ITC" panose="04020404030D07020202" pitchFamily="82" charset="0"/>
            </a:endParaRPr>
          </a:p>
          <a:p>
            <a:pPr algn="ctr"/>
            <a:r>
              <a:rPr lang="en-GB" sz="4400" i="1" dirty="0">
                <a:latin typeface="Tempus Sans ITC" panose="04020404030D07020202" pitchFamily="82" charset="0"/>
              </a:rPr>
              <a:t>therefore</a:t>
            </a:r>
          </a:p>
          <a:p>
            <a:pPr algn="ctr"/>
            <a:endParaRPr lang="en-GB" sz="4400" dirty="0">
              <a:latin typeface="Tempus Sans ITC" panose="04020404030D07020202" pitchFamily="82" charset="0"/>
            </a:endParaRPr>
          </a:p>
          <a:p>
            <a:pPr algn="ctr"/>
            <a:r>
              <a:rPr lang="en-GB" sz="4400" dirty="0">
                <a:latin typeface="Tempus Sans ITC" panose="04020404030D07020202" pitchFamily="82" charset="0"/>
              </a:rPr>
              <a:t>go and make disciples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EECDD-4525-4C8D-96CF-6DC4E47492AD}"/>
              </a:ext>
            </a:extLst>
          </p:cNvPr>
          <p:cNvSpPr txBox="1"/>
          <p:nvPr/>
        </p:nvSpPr>
        <p:spPr>
          <a:xfrm>
            <a:off x="818114" y="661604"/>
            <a:ext cx="750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Christ has been given authority</a:t>
            </a:r>
          </a:p>
          <a:p>
            <a:pPr algn="ctr"/>
            <a:endParaRPr lang="en-GB" sz="4400" i="1" dirty="0">
              <a:latin typeface="Tempus Sans ITC" panose="04020404030D07020202" pitchFamily="82" charset="0"/>
            </a:endParaRPr>
          </a:p>
          <a:p>
            <a:pPr algn="ctr"/>
            <a:r>
              <a:rPr lang="en-GB" sz="4400" i="1" dirty="0">
                <a:latin typeface="Tempus Sans ITC" panose="04020404030D07020202" pitchFamily="82" charset="0"/>
              </a:rPr>
              <a:t>therefore</a:t>
            </a:r>
          </a:p>
          <a:p>
            <a:pPr algn="ctr"/>
            <a:endParaRPr lang="en-GB" sz="4400" dirty="0">
              <a:latin typeface="Tempus Sans ITC" panose="04020404030D07020202" pitchFamily="82" charset="0"/>
            </a:endParaRPr>
          </a:p>
          <a:p>
            <a:pPr algn="ctr"/>
            <a:r>
              <a:rPr lang="en-GB" sz="4400" dirty="0">
                <a:latin typeface="Tempus Sans ITC" panose="04020404030D07020202" pitchFamily="82" charset="0"/>
              </a:rPr>
              <a:t>go and make disciples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B7CB3-A0B5-4C4D-B796-4F7B249170F8}"/>
              </a:ext>
            </a:extLst>
          </p:cNvPr>
          <p:cNvSpPr txBox="1"/>
          <p:nvPr/>
        </p:nvSpPr>
        <p:spPr>
          <a:xfrm>
            <a:off x="2791648" y="442581"/>
            <a:ext cx="35607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dirty="0">
                <a:solidFill>
                  <a:schemeClr val="accent1">
                    <a:lumMod val="75000"/>
                  </a:schemeClr>
                </a:solidFill>
                <a:latin typeface="Sinkin Sans 600 SemiBold" pitchFamily="50" charset="0"/>
              </a:rPr>
              <a:t>?</a:t>
            </a:r>
            <a:endParaRPr lang="en-GB" sz="13800" dirty="0">
              <a:solidFill>
                <a:schemeClr val="accent1">
                  <a:lumMod val="75000"/>
                </a:schemeClr>
              </a:solidFill>
              <a:latin typeface="Sinkin Sans 600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3F3B5-6F8F-49FC-ACB2-2EF521DBC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" y="386367"/>
            <a:ext cx="7889597" cy="33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4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A clear goal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2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CB8A6-7E9A-42A1-A8F4-AB5EF4E7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35"/>
            <a:ext cx="9144000" cy="69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151993" y="1351508"/>
            <a:ext cx="48400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empus Sans ITC" panose="04020404030D07020202" pitchFamily="82" charset="0"/>
              </a:rPr>
              <a:t>What is the scariest word you can think of?</a:t>
            </a:r>
          </a:p>
        </p:txBody>
      </p:sp>
    </p:spTree>
    <p:extLst>
      <p:ext uri="{BB962C8B-B14F-4D97-AF65-F5344CB8AC3E}">
        <p14:creationId xmlns:p14="http://schemas.microsoft.com/office/powerpoint/2010/main" val="87064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empus Sans ITC" panose="04020404030D07020202" pitchFamily="82" charset="0"/>
              </a:rPr>
              <a:t>Disciples of Christ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Be from all nations</a:t>
            </a:r>
          </a:p>
        </p:txBody>
      </p:sp>
    </p:spTree>
    <p:extLst>
      <p:ext uri="{BB962C8B-B14F-4D97-AF65-F5344CB8AC3E}">
        <p14:creationId xmlns:p14="http://schemas.microsoft.com/office/powerpoint/2010/main" val="419866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empus Sans ITC" panose="04020404030D07020202" pitchFamily="82" charset="0"/>
              </a:rPr>
              <a:t>Disciples of Christ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Be from all nations</a:t>
            </a:r>
            <a:endParaRPr lang="en-GB" sz="2800" dirty="0">
              <a:latin typeface="Tempus Sans ITC" panose="04020404030D07020202" pitchFamily="8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Come by grace</a:t>
            </a:r>
          </a:p>
        </p:txBody>
      </p:sp>
    </p:spTree>
    <p:extLst>
      <p:ext uri="{BB962C8B-B14F-4D97-AF65-F5344CB8AC3E}">
        <p14:creationId xmlns:p14="http://schemas.microsoft.com/office/powerpoint/2010/main" val="71325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empus Sans ITC" panose="04020404030D07020202" pitchFamily="82" charset="0"/>
              </a:rPr>
              <a:t>Disciples of Christ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Be from all nations</a:t>
            </a:r>
            <a:endParaRPr lang="en-GB" sz="2800" dirty="0">
              <a:latin typeface="Tempus Sans ITC" panose="04020404030D07020202" pitchFamily="8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Come by grace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Tempus Sans ITC" panose="04020404030D07020202" pitchFamily="82" charset="0"/>
              </a:rPr>
              <a:t>Be obedient</a:t>
            </a:r>
          </a:p>
        </p:txBody>
      </p:sp>
    </p:spTree>
    <p:extLst>
      <p:ext uri="{BB962C8B-B14F-4D97-AF65-F5344CB8AC3E}">
        <p14:creationId xmlns:p14="http://schemas.microsoft.com/office/powerpoint/2010/main" val="119725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The necessary resources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44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661604"/>
            <a:ext cx="75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empus Sans ITC" panose="04020404030D07020202" pitchFamily="82" charset="0"/>
              </a:rPr>
              <a:t>Team work</a:t>
            </a:r>
            <a:endParaRPr lang="en-GB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6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fruit, white, table&#10;&#10;Description automatically generated">
            <a:extLst>
              <a:ext uri="{FF2B5EF4-FFF2-40B4-BE49-F238E27FC236}">
                <a16:creationId xmlns:a16="http://schemas.microsoft.com/office/drawing/2014/main" id="{11DB3F69-DF2B-4C2C-87B5-132525D9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BB69B-9E03-455E-AEB0-C475248ECCB1}"/>
              </a:ext>
            </a:extLst>
          </p:cNvPr>
          <p:cNvSpPr txBox="1"/>
          <p:nvPr/>
        </p:nvSpPr>
        <p:spPr>
          <a:xfrm>
            <a:off x="3938414" y="2540991"/>
            <a:ext cx="484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 Foundations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43358-E225-4F95-BAA6-4FFDF5EF6978}"/>
              </a:ext>
            </a:extLst>
          </p:cNvPr>
          <p:cNvSpPr txBox="1"/>
          <p:nvPr/>
        </p:nvSpPr>
        <p:spPr>
          <a:xfrm>
            <a:off x="1587062" y="5521392"/>
            <a:ext cx="635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 A New Year Look at our Values</a:t>
            </a:r>
          </a:p>
        </p:txBody>
      </p:sp>
    </p:spTree>
    <p:extLst>
      <p:ext uri="{BB962C8B-B14F-4D97-AF65-F5344CB8AC3E}">
        <p14:creationId xmlns:p14="http://schemas.microsoft.com/office/powerpoint/2010/main" val="168006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151993" y="1780299"/>
            <a:ext cx="484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empus Sans ITC" panose="04020404030D07020202" pitchFamily="82" charset="0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407273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1468803" y="917411"/>
            <a:ext cx="6206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empus Sans ITC" panose="04020404030D07020202" pitchFamily="82" charset="0"/>
              </a:rPr>
              <a:t>Evangel = gospel</a:t>
            </a:r>
          </a:p>
        </p:txBody>
      </p:sp>
    </p:spTree>
    <p:extLst>
      <p:ext uri="{BB962C8B-B14F-4D97-AF65-F5344CB8AC3E}">
        <p14:creationId xmlns:p14="http://schemas.microsoft.com/office/powerpoint/2010/main" val="228858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916344"/>
            <a:ext cx="75077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empus Sans ITC" panose="04020404030D07020202" pitchFamily="82" charset="0"/>
              </a:rPr>
              <a:t>Evangel = gospel</a:t>
            </a:r>
          </a:p>
          <a:p>
            <a:pPr algn="ctr"/>
            <a:endParaRPr lang="en-GB" sz="3600" dirty="0">
              <a:latin typeface="Tempus Sans ITC" panose="04020404030D07020202" pitchFamily="82" charset="0"/>
            </a:endParaRPr>
          </a:p>
          <a:p>
            <a:pPr algn="ctr"/>
            <a:r>
              <a:rPr lang="en-GB" sz="4400" dirty="0">
                <a:latin typeface="Tempus Sans ITC" panose="04020404030D07020202" pitchFamily="82" charset="0"/>
              </a:rPr>
              <a:t>Evangelical = gospel believing</a:t>
            </a:r>
          </a:p>
          <a:p>
            <a:pPr algn="ctr"/>
            <a:r>
              <a:rPr lang="en-GB" sz="4400" dirty="0">
                <a:latin typeface="Tempus Sans ITC" panose="04020404030D07020202" pitchFamily="82" charset="0"/>
              </a:rPr>
              <a:t>Evangelism = gospel sharing</a:t>
            </a:r>
          </a:p>
        </p:txBody>
      </p:sp>
    </p:spTree>
    <p:extLst>
      <p:ext uri="{BB962C8B-B14F-4D97-AF65-F5344CB8AC3E}">
        <p14:creationId xmlns:p14="http://schemas.microsoft.com/office/powerpoint/2010/main" val="212844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818114" y="1859340"/>
            <a:ext cx="7507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empus Sans ITC" panose="04020404030D07020202" pitchFamily="82" charset="0"/>
              </a:rPr>
              <a:t>We are committed to sharing what we believe with others</a:t>
            </a:r>
            <a:endParaRPr lang="en-GB" sz="4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70457" y="713121"/>
            <a:ext cx="8603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empus Sans ITC" panose="04020404030D07020202" pitchFamily="82" charset="0"/>
              </a:rPr>
              <a:t>Step 1:</a:t>
            </a:r>
            <a:r>
              <a:rPr lang="en-GB" sz="4800" dirty="0">
                <a:latin typeface="Tempus Sans ITC" panose="04020404030D07020202" pitchFamily="82" charset="0"/>
              </a:rPr>
              <a:t>	Give the right motivation</a:t>
            </a:r>
            <a:endParaRPr lang="en-GB" sz="3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3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70457" y="713121"/>
            <a:ext cx="8603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empus Sans ITC" panose="04020404030D07020202" pitchFamily="82" charset="0"/>
              </a:rPr>
              <a:t>Step 1:</a:t>
            </a:r>
            <a:r>
              <a:rPr lang="en-GB" sz="4800" dirty="0">
                <a:latin typeface="Tempus Sans ITC" panose="04020404030D07020202" pitchFamily="82" charset="0"/>
              </a:rPr>
              <a:t>	Give the right motivation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2:</a:t>
            </a:r>
            <a:r>
              <a:rPr lang="en-GB" sz="4800" dirty="0">
                <a:latin typeface="Tempus Sans ITC" panose="04020404030D07020202" pitchFamily="82" charset="0"/>
              </a:rPr>
              <a:t>	Set a clear goal</a:t>
            </a:r>
            <a:endParaRPr lang="en-GB" sz="3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F9CAB-B631-4194-A779-38720F14F06E}"/>
              </a:ext>
            </a:extLst>
          </p:cNvPr>
          <p:cNvSpPr txBox="1"/>
          <p:nvPr/>
        </p:nvSpPr>
        <p:spPr>
          <a:xfrm>
            <a:off x="270457" y="713121"/>
            <a:ext cx="8603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empus Sans ITC" panose="04020404030D07020202" pitchFamily="82" charset="0"/>
              </a:rPr>
              <a:t>Step 1:</a:t>
            </a:r>
            <a:r>
              <a:rPr lang="en-GB" sz="4800" dirty="0">
                <a:latin typeface="Tempus Sans ITC" panose="04020404030D07020202" pitchFamily="82" charset="0"/>
              </a:rPr>
              <a:t>	Give the right motivation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2:</a:t>
            </a:r>
            <a:r>
              <a:rPr lang="en-GB" sz="4800" dirty="0">
                <a:latin typeface="Tempus Sans ITC" panose="04020404030D07020202" pitchFamily="82" charset="0"/>
              </a:rPr>
              <a:t>	Set a clear goal</a:t>
            </a:r>
          </a:p>
          <a:p>
            <a:r>
              <a:rPr lang="en-GB" sz="4800" b="1" dirty="0">
                <a:latin typeface="Tempus Sans ITC" panose="04020404030D07020202" pitchFamily="82" charset="0"/>
              </a:rPr>
              <a:t>Step 3:	</a:t>
            </a:r>
            <a:r>
              <a:rPr lang="en-GB" sz="4800" dirty="0">
                <a:latin typeface="Tempus Sans ITC" panose="04020404030D07020202" pitchFamily="82" charset="0"/>
              </a:rPr>
              <a:t>Provide the necessary 						resources</a:t>
            </a:r>
          </a:p>
        </p:txBody>
      </p:sp>
    </p:spTree>
    <p:extLst>
      <p:ext uri="{BB962C8B-B14F-4D97-AF65-F5344CB8AC3E}">
        <p14:creationId xmlns:p14="http://schemas.microsoft.com/office/powerpoint/2010/main" val="312498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237</Words>
  <Application>Microsoft Office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Sinkin Sans 600 SemiBold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Ji Pattison-Smith</cp:lastModifiedBy>
  <cp:revision>12</cp:revision>
  <dcterms:created xsi:type="dcterms:W3CDTF">2019-12-19T13:50:33Z</dcterms:created>
  <dcterms:modified xsi:type="dcterms:W3CDTF">2020-02-02T14:43:08Z</dcterms:modified>
</cp:coreProperties>
</file>