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2"/>
  </p:notesMasterIdLst>
  <p:sldIdLst>
    <p:sldId id="267" r:id="rId2"/>
    <p:sldId id="259" r:id="rId3"/>
    <p:sldId id="268" r:id="rId4"/>
    <p:sldId id="261" r:id="rId5"/>
    <p:sldId id="262" r:id="rId6"/>
    <p:sldId id="263" r:id="rId7"/>
    <p:sldId id="264" r:id="rId8"/>
    <p:sldId id="265" r:id="rId9"/>
    <p:sldId id="270" r:id="rId10"/>
    <p:sldId id="269" r:id="rId11"/>
  </p:sldIdLst>
  <p:sldSz cx="12192000" cy="6858000"/>
  <p:notesSz cx="6858000" cy="9144000"/>
  <p:embeddedFontLst>
    <p:embeddedFont>
      <p:font typeface="Congenial Light" panose="02000503040000020004" pitchFamily="2" charset="0"/>
      <p:regular r:id="rId13"/>
    </p:embeddedFont>
    <p:embeddedFont>
      <p:font typeface="Congenial SemiBold" panose="02000503040000020004" pitchFamily="2" charset="0"/>
      <p:bold r:id="rId14"/>
      <p:boldItalic r:id="rId15"/>
    </p:embeddedFont>
    <p:embeddedFont>
      <p:font typeface="Play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nDHsJHjet8c4PmJrYC68cwkGv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E79779-1C45-495A-8589-211F9B702F63}" v="2" dt="2024-05-24T11:10:59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" y="20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iot Hyliger" userId="503d0919fbdaa19f" providerId="LiveId" clId="{E5E79779-1C45-495A-8589-211F9B702F63}"/>
    <pc:docChg chg="addSld modSld">
      <pc:chgData name="Elliot Hyliger" userId="503d0919fbdaa19f" providerId="LiveId" clId="{E5E79779-1C45-495A-8589-211F9B702F63}" dt="2024-05-24T11:11:06.862" v="4" actId="171"/>
      <pc:docMkLst>
        <pc:docMk/>
      </pc:docMkLst>
      <pc:sldChg chg="addSp modSp add mod">
        <pc:chgData name="Elliot Hyliger" userId="503d0919fbdaa19f" providerId="LiveId" clId="{E5E79779-1C45-495A-8589-211F9B702F63}" dt="2024-05-24T11:11:06.862" v="4" actId="171"/>
        <pc:sldMkLst>
          <pc:docMk/>
          <pc:sldMk cId="900087107" sldId="270"/>
        </pc:sldMkLst>
        <pc:spChg chg="add mod ord">
          <ac:chgData name="Elliot Hyliger" userId="503d0919fbdaa19f" providerId="LiveId" clId="{E5E79779-1C45-495A-8589-211F9B702F63}" dt="2024-05-24T11:11:06.862" v="4" actId="171"/>
          <ac:spMkLst>
            <pc:docMk/>
            <pc:sldMk cId="900087107" sldId="270"/>
            <ac:spMk id="3" creationId="{BE926C73-C920-6E1E-7132-4825B931124C}"/>
          </ac:spMkLst>
        </pc:spChg>
        <pc:picChg chg="add">
          <ac:chgData name="Elliot Hyliger" userId="503d0919fbdaa19f" providerId="LiveId" clId="{E5E79779-1C45-495A-8589-211F9B702F63}" dt="2024-05-24T11:10:48.217" v="1"/>
          <ac:picMkLst>
            <pc:docMk/>
            <pc:sldMk cId="900087107" sldId="270"/>
            <ac:picMk id="1026" creationId="{F59B412D-E286-B7F7-F7EA-7F7F31FA935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df89d96f6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9" name="Google Shape;109;g2df89d96f6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df878121f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7" name="Google Shape;137;g2df878121f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df878121f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7" name="Google Shape;147;g2df878121f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df878121f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g2df878121f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df878121f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66" name="Google Shape;166;g2df878121f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df878121f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66" name="Google Shape;166;g2df878121f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7780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45E89-E8E1-0987-5E45-B647ACFFA6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33A7C5-8EB4-9F31-FECB-AD52956D3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blurry image of a person's face&#10;&#10;Description automatically generated">
            <a:extLst>
              <a:ext uri="{FF2B5EF4-FFF2-40B4-BE49-F238E27FC236}">
                <a16:creationId xmlns:a16="http://schemas.microsoft.com/office/drawing/2014/main" id="{4B73722F-F022-1430-EBC6-DE37127FB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67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125493-9E2C-CE98-32B7-6AC328422624}"/>
              </a:ext>
            </a:extLst>
          </p:cNvPr>
          <p:cNvSpPr txBox="1"/>
          <p:nvPr/>
        </p:nvSpPr>
        <p:spPr>
          <a:xfrm>
            <a:off x="1890346" y="2419372"/>
            <a:ext cx="8411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kern="0" spc="2800" dirty="0">
                <a:solidFill>
                  <a:srgbClr val="201202"/>
                </a:solidFill>
                <a:latin typeface="Congenial Light" panose="020F0502020204030204" pitchFamily="2" charset="0"/>
              </a:rPr>
              <a:t>PHILEMON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E85F8-82D3-0F2C-2007-A2B6EC125C33}"/>
              </a:ext>
            </a:extLst>
          </p:cNvPr>
          <p:cNvSpPr txBox="1"/>
          <p:nvPr/>
        </p:nvSpPr>
        <p:spPr>
          <a:xfrm>
            <a:off x="1890346" y="3694981"/>
            <a:ext cx="8411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kern="0" spc="100" dirty="0">
                <a:solidFill>
                  <a:srgbClr val="201202"/>
                </a:solidFill>
                <a:latin typeface="Congenial SemiBold" panose="02000503040000020004" pitchFamily="2" charset="0"/>
              </a:rPr>
              <a:t>THE CULTURE OF GOSPEL COMMUNITY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070CAC-A4EA-52BD-2C64-3F3806549CBA}"/>
              </a:ext>
            </a:extLst>
          </p:cNvPr>
          <p:cNvSpPr txBox="1"/>
          <p:nvPr/>
        </p:nvSpPr>
        <p:spPr>
          <a:xfrm>
            <a:off x="1976473" y="198681"/>
            <a:ext cx="841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kern="0" spc="100" dirty="0">
                <a:solidFill>
                  <a:srgbClr val="201202"/>
                </a:solidFill>
                <a:latin typeface="Congenial Light" panose="020F0502020204030204" pitchFamily="2" charset="0"/>
              </a:rPr>
              <a:t>Rotherham Evangelical Church Away Day 2024</a:t>
            </a:r>
          </a:p>
        </p:txBody>
      </p:sp>
    </p:spTree>
    <p:extLst>
      <p:ext uri="{BB962C8B-B14F-4D97-AF65-F5344CB8AC3E}">
        <p14:creationId xmlns:p14="http://schemas.microsoft.com/office/powerpoint/2010/main" val="97334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45E89-E8E1-0987-5E45-B647ACFFA6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33A7C5-8EB4-9F31-FECB-AD52956D3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blurry image of a person's face&#10;&#10;Description automatically generated">
            <a:extLst>
              <a:ext uri="{FF2B5EF4-FFF2-40B4-BE49-F238E27FC236}">
                <a16:creationId xmlns:a16="http://schemas.microsoft.com/office/drawing/2014/main" id="{4B73722F-F022-1430-EBC6-DE37127FB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125493-9E2C-CE98-32B7-6AC328422624}"/>
              </a:ext>
            </a:extLst>
          </p:cNvPr>
          <p:cNvSpPr txBox="1"/>
          <p:nvPr/>
        </p:nvSpPr>
        <p:spPr>
          <a:xfrm>
            <a:off x="2092569" y="2371542"/>
            <a:ext cx="8411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kern="0" spc="2800" dirty="0">
                <a:solidFill>
                  <a:srgbClr val="201202"/>
                </a:solidFill>
                <a:latin typeface="Congenial Light" panose="020F0502020204030204" pitchFamily="2" charset="0"/>
              </a:rPr>
              <a:t>PHILEMON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E85F8-82D3-0F2C-2007-A2B6EC125C33}"/>
              </a:ext>
            </a:extLst>
          </p:cNvPr>
          <p:cNvSpPr txBox="1"/>
          <p:nvPr/>
        </p:nvSpPr>
        <p:spPr>
          <a:xfrm>
            <a:off x="1567962" y="3694981"/>
            <a:ext cx="9056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kern="0" spc="100" dirty="0">
                <a:solidFill>
                  <a:srgbClr val="201202"/>
                </a:solidFill>
                <a:latin typeface="Congenial SemiBold" panose="02000503040000020004" pitchFamily="2" charset="0"/>
              </a:rPr>
              <a:t>CHURCH: A TRANSFORMING COMMUNITY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605F6-FDF8-A601-6C22-025977DD7C89}"/>
              </a:ext>
            </a:extLst>
          </p:cNvPr>
          <p:cNvSpPr txBox="1"/>
          <p:nvPr/>
        </p:nvSpPr>
        <p:spPr>
          <a:xfrm>
            <a:off x="1976473" y="198681"/>
            <a:ext cx="841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kern="0" spc="100" dirty="0">
                <a:solidFill>
                  <a:srgbClr val="201202"/>
                </a:solidFill>
                <a:latin typeface="Congenial Light" panose="020F0502020204030204" pitchFamily="2" charset="0"/>
              </a:rPr>
              <a:t>Rotherham Evangelical Church Away Day 2024</a:t>
            </a:r>
          </a:p>
        </p:txBody>
      </p:sp>
    </p:spTree>
    <p:extLst>
      <p:ext uri="{BB962C8B-B14F-4D97-AF65-F5344CB8AC3E}">
        <p14:creationId xmlns:p14="http://schemas.microsoft.com/office/powerpoint/2010/main" val="362602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df89d96f62_0_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endParaRPr/>
          </a:p>
        </p:txBody>
      </p:sp>
      <p:sp>
        <p:nvSpPr>
          <p:cNvPr id="112" name="Google Shape;112;g2df89d96f62_0_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13" name="Google Shape;113;g2df89d96f62_0_14" descr="A white background with a pink borde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2df89d96f62_0_14"/>
          <p:cNvSpPr txBox="1"/>
          <p:nvPr/>
        </p:nvSpPr>
        <p:spPr>
          <a:xfrm>
            <a:off x="1524000" y="2551659"/>
            <a:ext cx="91440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2800" dirty="0">
                <a:solidFill>
                  <a:srgbClr val="201202"/>
                </a:solidFill>
                <a:latin typeface="Congenial Light" panose="02000503040000020004" pitchFamily="2" charset="0"/>
              </a:rPr>
              <a:t>‘Humble community is not the icing on the cake of the Christian life.  In a real way it is the cake.  Relationships of love are a means of personal growth.’</a:t>
            </a:r>
            <a:endParaRPr sz="2800" dirty="0">
              <a:solidFill>
                <a:srgbClr val="201202"/>
              </a:solidFill>
              <a:latin typeface="Congenial Light" panose="02000503040000020004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800" dirty="0">
              <a:solidFill>
                <a:srgbClr val="201202"/>
              </a:solidFill>
              <a:latin typeface="Congenial Light" panose="02000503040000020004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1800" dirty="0">
                <a:solidFill>
                  <a:srgbClr val="201202"/>
                </a:solidFill>
                <a:latin typeface="Congenial Light" panose="02000503040000020004" pitchFamily="2" charset="0"/>
              </a:rPr>
              <a:t>- Time Lane &amp; Paul Tripp, ‘How people change’ -</a:t>
            </a:r>
            <a:endParaRPr sz="1800" dirty="0">
              <a:solidFill>
                <a:srgbClr val="201202"/>
              </a:solidFill>
              <a:latin typeface="Congenial Light" panose="02000503040000020004" pitchFamily="2" charset="0"/>
            </a:endParaRPr>
          </a:p>
        </p:txBody>
      </p:sp>
      <p:sp>
        <p:nvSpPr>
          <p:cNvPr id="115" name="Google Shape;115;g2df89d96f62_0_14"/>
          <p:cNvSpPr txBox="1"/>
          <p:nvPr/>
        </p:nvSpPr>
        <p:spPr>
          <a:xfrm>
            <a:off x="3652684" y="6303873"/>
            <a:ext cx="841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201202"/>
                </a:solidFill>
                <a:latin typeface="Congenial Light" panose="02000503040000020004" pitchFamily="2" charset="0"/>
                <a:sym typeface="Arial"/>
              </a:rPr>
              <a:t>CHURCH: A TRANSFORMING COMMUNITY</a:t>
            </a:r>
            <a:endParaRPr sz="1400" b="0" i="0" u="none" strike="noStrike" cap="none" dirty="0">
              <a:solidFill>
                <a:srgbClr val="000000"/>
              </a:solidFill>
              <a:latin typeface="Congenial Light" panose="02000503040000020004" pitchFamily="2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45E89-E8E1-0987-5E45-B647ACFFA6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33A7C5-8EB4-9F31-FECB-AD52956D3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blurry image of a person's face&#10;&#10;Description automatically generated">
            <a:extLst>
              <a:ext uri="{FF2B5EF4-FFF2-40B4-BE49-F238E27FC236}">
                <a16:creationId xmlns:a16="http://schemas.microsoft.com/office/drawing/2014/main" id="{4B73722F-F022-1430-EBC6-DE37127FB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125493-9E2C-CE98-32B7-6AC328422624}"/>
              </a:ext>
            </a:extLst>
          </p:cNvPr>
          <p:cNvSpPr txBox="1"/>
          <p:nvPr/>
        </p:nvSpPr>
        <p:spPr>
          <a:xfrm>
            <a:off x="1890346" y="2419372"/>
            <a:ext cx="8411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kern="0" spc="2800" dirty="0">
                <a:solidFill>
                  <a:srgbClr val="201202"/>
                </a:solidFill>
                <a:latin typeface="Congenial Light" panose="020F0502020204030204" pitchFamily="2" charset="0"/>
              </a:rPr>
              <a:t>PHILEMON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E85F8-82D3-0F2C-2007-A2B6EC125C33}"/>
              </a:ext>
            </a:extLst>
          </p:cNvPr>
          <p:cNvSpPr txBox="1"/>
          <p:nvPr/>
        </p:nvSpPr>
        <p:spPr>
          <a:xfrm>
            <a:off x="1567962" y="3694981"/>
            <a:ext cx="9056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kern="0" spc="100" dirty="0">
                <a:solidFill>
                  <a:srgbClr val="201202"/>
                </a:solidFill>
                <a:latin typeface="Congenial SemiBold" panose="02000503040000020004" pitchFamily="2" charset="0"/>
              </a:rPr>
              <a:t>CHURCH: A TRANSFORMING COMMUNITY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DFBD60-9012-1A96-7BD3-B9D4A7659F2D}"/>
              </a:ext>
            </a:extLst>
          </p:cNvPr>
          <p:cNvSpPr txBox="1"/>
          <p:nvPr/>
        </p:nvSpPr>
        <p:spPr>
          <a:xfrm>
            <a:off x="1976473" y="198681"/>
            <a:ext cx="841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kern="0" spc="100" dirty="0">
                <a:solidFill>
                  <a:srgbClr val="201202"/>
                </a:solidFill>
                <a:latin typeface="Congenial Light" panose="020F0502020204030204" pitchFamily="2" charset="0"/>
              </a:rPr>
              <a:t>Rotherham Evangelical Church Away Day 2024</a:t>
            </a:r>
          </a:p>
        </p:txBody>
      </p:sp>
    </p:spTree>
    <p:extLst>
      <p:ext uri="{BB962C8B-B14F-4D97-AF65-F5344CB8AC3E}">
        <p14:creationId xmlns:p14="http://schemas.microsoft.com/office/powerpoint/2010/main" val="213254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endParaRPr/>
          </a:p>
        </p:txBody>
      </p:sp>
      <p:sp>
        <p:nvSpPr>
          <p:cNvPr id="131" name="Google Shape;131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32" name="Google Shape;132;p3" descr="A white background with a pink borde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"/>
          <p:cNvSpPr txBox="1"/>
          <p:nvPr/>
        </p:nvSpPr>
        <p:spPr>
          <a:xfrm>
            <a:off x="786770" y="1026284"/>
            <a:ext cx="8411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201202"/>
                </a:solidFill>
                <a:latin typeface="Congenial SemiBold" panose="02000503040000020004" pitchFamily="2" charset="0"/>
              </a:rPr>
              <a:t>Motivation 1: A Love Motivation</a:t>
            </a:r>
            <a:endParaRPr sz="1400" b="0" i="0" u="none" strike="noStrike" cap="none" dirty="0">
              <a:solidFill>
                <a:srgbClr val="000000"/>
              </a:solidFill>
              <a:latin typeface="Congenial SemiBold" panose="02000503040000020004" pitchFamily="2" charset="0"/>
              <a:sym typeface="Arial"/>
            </a:endParaRPr>
          </a:p>
        </p:txBody>
      </p:sp>
      <p:sp>
        <p:nvSpPr>
          <p:cNvPr id="2" name="Google Shape;115;g2df89d96f62_0_14">
            <a:extLst>
              <a:ext uri="{FF2B5EF4-FFF2-40B4-BE49-F238E27FC236}">
                <a16:creationId xmlns:a16="http://schemas.microsoft.com/office/drawing/2014/main" id="{663DC71C-161B-E0CA-0A59-18CE49654883}"/>
              </a:ext>
            </a:extLst>
          </p:cNvPr>
          <p:cNvSpPr txBox="1"/>
          <p:nvPr/>
        </p:nvSpPr>
        <p:spPr>
          <a:xfrm>
            <a:off x="3652684" y="6303873"/>
            <a:ext cx="841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201202"/>
                </a:solidFill>
                <a:latin typeface="Congenial Light" panose="02000503040000020004" pitchFamily="2" charset="0"/>
                <a:sym typeface="Arial"/>
              </a:rPr>
              <a:t>CHURCH: A TRANSFORMING COMMUNITY</a:t>
            </a:r>
            <a:endParaRPr sz="1400" b="0" i="0" u="none" strike="noStrike" cap="none" dirty="0">
              <a:solidFill>
                <a:srgbClr val="000000"/>
              </a:solidFill>
              <a:latin typeface="Congenial Light" panose="02000503040000020004" pitchFamily="2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df878121f8_0_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endParaRPr/>
          </a:p>
        </p:txBody>
      </p:sp>
      <p:sp>
        <p:nvSpPr>
          <p:cNvPr id="140" name="Google Shape;140;g2df878121f8_0_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41" name="Google Shape;141;g2df878121f8_0_18" descr="A white background with a pink borde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df878121f8_0_18"/>
          <p:cNvSpPr txBox="1"/>
          <p:nvPr/>
        </p:nvSpPr>
        <p:spPr>
          <a:xfrm>
            <a:off x="786770" y="1026284"/>
            <a:ext cx="8411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201202"/>
                </a:solidFill>
                <a:latin typeface="Congenial SemiBold" panose="02000503040000020004" pitchFamily="2" charset="0"/>
              </a:rPr>
              <a:t>Motivation 1: A Love Motivation</a:t>
            </a:r>
            <a:endParaRPr sz="1400" b="0" i="0" u="none" strike="noStrike" cap="none" dirty="0">
              <a:solidFill>
                <a:srgbClr val="000000"/>
              </a:solidFill>
              <a:latin typeface="Congenial SemiBold" panose="02000503040000020004" pitchFamily="2" charset="0"/>
              <a:sym typeface="Arial"/>
            </a:endParaRPr>
          </a:p>
        </p:txBody>
      </p:sp>
      <p:sp>
        <p:nvSpPr>
          <p:cNvPr id="143" name="Google Shape;143;g2df878121f8_0_18"/>
          <p:cNvSpPr txBox="1"/>
          <p:nvPr/>
        </p:nvSpPr>
        <p:spPr>
          <a:xfrm>
            <a:off x="786776" y="2094300"/>
            <a:ext cx="10197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Implications: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1202"/>
              </a:buClr>
              <a:buSzPts val="2400"/>
              <a:buChar char="-"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The importance of drawing out obedience rather than demanding it</a:t>
            </a:r>
            <a:endParaRPr sz="1400" b="0" i="0" u="none" strike="noStrike" cap="none" dirty="0">
              <a:solidFill>
                <a:srgbClr val="000000"/>
              </a:solidFill>
              <a:latin typeface="Congenial Light" panose="02000503040000020004" pitchFamily="2" charset="0"/>
              <a:sym typeface="Arial"/>
            </a:endParaRPr>
          </a:p>
        </p:txBody>
      </p:sp>
      <p:sp>
        <p:nvSpPr>
          <p:cNvPr id="2" name="Google Shape;115;g2df89d96f62_0_14">
            <a:extLst>
              <a:ext uri="{FF2B5EF4-FFF2-40B4-BE49-F238E27FC236}">
                <a16:creationId xmlns:a16="http://schemas.microsoft.com/office/drawing/2014/main" id="{B0E3006C-C2E5-DD06-AE77-860B1CD3D0EA}"/>
              </a:ext>
            </a:extLst>
          </p:cNvPr>
          <p:cNvSpPr txBox="1"/>
          <p:nvPr/>
        </p:nvSpPr>
        <p:spPr>
          <a:xfrm>
            <a:off x="3652684" y="6303873"/>
            <a:ext cx="841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201202"/>
                </a:solidFill>
                <a:latin typeface="Congenial Light" panose="02000503040000020004" pitchFamily="2" charset="0"/>
                <a:sym typeface="Arial"/>
              </a:rPr>
              <a:t>CHURCH: A TRANSFORMING COMMUNITY</a:t>
            </a:r>
            <a:endParaRPr sz="1400" b="0" i="0" u="none" strike="noStrike" cap="none" dirty="0">
              <a:solidFill>
                <a:srgbClr val="000000"/>
              </a:solidFill>
              <a:latin typeface="Congenial Light" panose="02000503040000020004" pitchFamily="2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df878121f8_0_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endParaRPr/>
          </a:p>
        </p:txBody>
      </p:sp>
      <p:sp>
        <p:nvSpPr>
          <p:cNvPr id="150" name="Google Shape;150;g2df878121f8_0_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51" name="Google Shape;151;g2df878121f8_0_27" descr="A white background with a pink borde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2df878121f8_0_27"/>
          <p:cNvSpPr txBox="1"/>
          <p:nvPr/>
        </p:nvSpPr>
        <p:spPr>
          <a:xfrm>
            <a:off x="786770" y="1026284"/>
            <a:ext cx="8411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201202"/>
                </a:solidFill>
                <a:latin typeface="Congenial SemiBold" panose="02000503040000020004" pitchFamily="2" charset="0"/>
              </a:rPr>
              <a:t>Motivation 1: A Love Motivation</a:t>
            </a:r>
            <a:endParaRPr sz="1400" b="0" i="0" u="none" strike="noStrike" cap="none" dirty="0">
              <a:solidFill>
                <a:srgbClr val="000000"/>
              </a:solidFill>
              <a:latin typeface="Congenial SemiBold" panose="02000503040000020004" pitchFamily="2" charset="0"/>
              <a:sym typeface="Arial"/>
            </a:endParaRPr>
          </a:p>
        </p:txBody>
      </p:sp>
      <p:sp>
        <p:nvSpPr>
          <p:cNvPr id="153" name="Google Shape;153;g2df878121f8_0_27"/>
          <p:cNvSpPr txBox="1"/>
          <p:nvPr/>
        </p:nvSpPr>
        <p:spPr>
          <a:xfrm>
            <a:off x="786776" y="2094300"/>
            <a:ext cx="10197000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Implications: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1202"/>
              </a:buClr>
              <a:buSzPts val="2400"/>
              <a:buChar char="-"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The importance of drawing out obedience rather than demanding it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02"/>
              </a:buClr>
              <a:buSzPts val="2400"/>
              <a:buChar char="-"/>
            </a:pPr>
            <a:r>
              <a:rPr lang="en-GB" sz="2400" dirty="0">
                <a:solidFill>
                  <a:srgbClr val="201202"/>
                </a:solidFill>
                <a:latin typeface="Congenial Light" panose="02000503040000020004" pitchFamily="2" charset="0"/>
              </a:rPr>
              <a:t>The importance of willing, glad obedience, rather than ‘dutiful, if I have to’ obedience</a:t>
            </a: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01202"/>
              </a:solidFill>
              <a:latin typeface="Congenial Light" panose="02000503040000020004" pitchFamily="2" charset="0"/>
            </a:endParaRPr>
          </a:p>
        </p:txBody>
      </p:sp>
      <p:sp>
        <p:nvSpPr>
          <p:cNvPr id="2" name="Google Shape;115;g2df89d96f62_0_14">
            <a:extLst>
              <a:ext uri="{FF2B5EF4-FFF2-40B4-BE49-F238E27FC236}">
                <a16:creationId xmlns:a16="http://schemas.microsoft.com/office/drawing/2014/main" id="{BF5AA41C-3423-FE54-29FF-5B78FEAE6EA7}"/>
              </a:ext>
            </a:extLst>
          </p:cNvPr>
          <p:cNvSpPr txBox="1"/>
          <p:nvPr/>
        </p:nvSpPr>
        <p:spPr>
          <a:xfrm>
            <a:off x="3652684" y="6303873"/>
            <a:ext cx="841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201202"/>
                </a:solidFill>
                <a:latin typeface="Congenial Light" panose="02000503040000020004" pitchFamily="2" charset="0"/>
                <a:sym typeface="Arial"/>
              </a:rPr>
              <a:t>CHURCH: A TRANSFORMING COMMUNITY</a:t>
            </a:r>
            <a:endParaRPr sz="1400" b="0" i="0" u="none" strike="noStrike" cap="none" dirty="0">
              <a:solidFill>
                <a:srgbClr val="000000"/>
              </a:solidFill>
              <a:latin typeface="Congenial Light" panose="02000503040000020004" pitchFamily="2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df878121f8_0_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endParaRPr/>
          </a:p>
        </p:txBody>
      </p:sp>
      <p:sp>
        <p:nvSpPr>
          <p:cNvPr id="160" name="Google Shape;160;g2df878121f8_0_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61" name="Google Shape;161;g2df878121f8_0_36" descr="A white background with a pink borde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2df878121f8_0_36"/>
          <p:cNvSpPr txBox="1"/>
          <p:nvPr/>
        </p:nvSpPr>
        <p:spPr>
          <a:xfrm>
            <a:off x="786770" y="1026284"/>
            <a:ext cx="8411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201202"/>
                </a:solidFill>
                <a:latin typeface="Congenial SemiBold" panose="02000503040000020004" pitchFamily="2" charset="0"/>
              </a:rPr>
              <a:t>Motivation 2: A Personal Motivation</a:t>
            </a:r>
            <a:endParaRPr sz="1400" b="0" i="0" u="none" strike="noStrike" cap="none" dirty="0">
              <a:solidFill>
                <a:srgbClr val="000000"/>
              </a:solidFill>
              <a:latin typeface="Congenial SemiBold" panose="02000503040000020004" pitchFamily="2" charset="0"/>
              <a:sym typeface="Arial"/>
            </a:endParaRPr>
          </a:p>
        </p:txBody>
      </p:sp>
      <p:sp>
        <p:nvSpPr>
          <p:cNvPr id="2" name="Google Shape;115;g2df89d96f62_0_14">
            <a:extLst>
              <a:ext uri="{FF2B5EF4-FFF2-40B4-BE49-F238E27FC236}">
                <a16:creationId xmlns:a16="http://schemas.microsoft.com/office/drawing/2014/main" id="{3F791A23-746F-C671-B549-DAAFE51C012B}"/>
              </a:ext>
            </a:extLst>
          </p:cNvPr>
          <p:cNvSpPr txBox="1"/>
          <p:nvPr/>
        </p:nvSpPr>
        <p:spPr>
          <a:xfrm>
            <a:off x="3652684" y="6303873"/>
            <a:ext cx="841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201202"/>
                </a:solidFill>
                <a:latin typeface="Congenial Light" panose="02000503040000020004" pitchFamily="2" charset="0"/>
                <a:sym typeface="Arial"/>
              </a:rPr>
              <a:t>CHURCH: A TRANSFORMING COMMUNITY</a:t>
            </a:r>
            <a:endParaRPr sz="1400" b="0" i="0" u="none" strike="noStrike" cap="none" dirty="0">
              <a:solidFill>
                <a:srgbClr val="000000"/>
              </a:solidFill>
              <a:latin typeface="Congenial Light" panose="02000503040000020004" pitchFamily="2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df878121f8_0_4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endParaRPr/>
          </a:p>
        </p:txBody>
      </p:sp>
      <p:sp>
        <p:nvSpPr>
          <p:cNvPr id="169" name="Google Shape;169;g2df878121f8_0_4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70" name="Google Shape;170;g2df878121f8_0_45" descr="A white background with a pink borde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2df878121f8_0_45"/>
          <p:cNvSpPr txBox="1"/>
          <p:nvPr/>
        </p:nvSpPr>
        <p:spPr>
          <a:xfrm>
            <a:off x="786770" y="1026284"/>
            <a:ext cx="8411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201202"/>
                </a:solidFill>
                <a:latin typeface="Congenial SemiBold" panose="02000503040000020004" pitchFamily="2" charset="0"/>
              </a:rPr>
              <a:t>Motivation 3: A Gospel Motivation</a:t>
            </a:r>
            <a:endParaRPr sz="1400" b="0" i="0" u="none" strike="noStrike" cap="none" dirty="0">
              <a:solidFill>
                <a:srgbClr val="000000"/>
              </a:solidFill>
              <a:latin typeface="Congenial SemiBold" panose="02000503040000020004" pitchFamily="2" charset="0"/>
              <a:sym typeface="Arial"/>
            </a:endParaRPr>
          </a:p>
        </p:txBody>
      </p:sp>
      <p:sp>
        <p:nvSpPr>
          <p:cNvPr id="2" name="Google Shape;115;g2df89d96f62_0_14">
            <a:extLst>
              <a:ext uri="{FF2B5EF4-FFF2-40B4-BE49-F238E27FC236}">
                <a16:creationId xmlns:a16="http://schemas.microsoft.com/office/drawing/2014/main" id="{E8C79408-1E66-39AF-36EE-A2D9ED306183}"/>
              </a:ext>
            </a:extLst>
          </p:cNvPr>
          <p:cNvSpPr txBox="1"/>
          <p:nvPr/>
        </p:nvSpPr>
        <p:spPr>
          <a:xfrm>
            <a:off x="3652684" y="6303873"/>
            <a:ext cx="841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201202"/>
                </a:solidFill>
                <a:latin typeface="Congenial Light" panose="02000503040000020004" pitchFamily="2" charset="0"/>
                <a:sym typeface="Arial"/>
              </a:rPr>
              <a:t>CHURCH: A TRANSFORMING COMMUNITY</a:t>
            </a:r>
            <a:endParaRPr sz="1400" b="0" i="0" u="none" strike="noStrike" cap="none" dirty="0">
              <a:solidFill>
                <a:srgbClr val="000000"/>
              </a:solidFill>
              <a:latin typeface="Congenial Light" panose="02000503040000020004" pitchFamily="2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df878121f8_0_4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endParaRPr/>
          </a:p>
        </p:txBody>
      </p:sp>
      <p:sp>
        <p:nvSpPr>
          <p:cNvPr id="169" name="Google Shape;169;g2df878121f8_0_4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70" name="Google Shape;170;g2df878121f8_0_45" descr="A white background with a pink borde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2df878121f8_0_45"/>
          <p:cNvSpPr txBox="1"/>
          <p:nvPr/>
        </p:nvSpPr>
        <p:spPr>
          <a:xfrm>
            <a:off x="786770" y="1026284"/>
            <a:ext cx="8411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201202"/>
                </a:solidFill>
                <a:latin typeface="Congenial SemiBold" panose="02000503040000020004" pitchFamily="2" charset="0"/>
              </a:rPr>
              <a:t>Motivation 3: A Gospel Motivation</a:t>
            </a:r>
            <a:endParaRPr sz="1400" b="0" i="0" u="none" strike="noStrike" cap="none" dirty="0">
              <a:solidFill>
                <a:srgbClr val="000000"/>
              </a:solidFill>
              <a:latin typeface="Congenial SemiBold" panose="02000503040000020004" pitchFamily="2" charset="0"/>
              <a:sym typeface="Arial"/>
            </a:endParaRPr>
          </a:p>
        </p:txBody>
      </p:sp>
      <p:sp>
        <p:nvSpPr>
          <p:cNvPr id="2" name="Google Shape;115;g2df89d96f62_0_14">
            <a:extLst>
              <a:ext uri="{FF2B5EF4-FFF2-40B4-BE49-F238E27FC236}">
                <a16:creationId xmlns:a16="http://schemas.microsoft.com/office/drawing/2014/main" id="{E8C79408-1E66-39AF-36EE-A2D9ED306183}"/>
              </a:ext>
            </a:extLst>
          </p:cNvPr>
          <p:cNvSpPr txBox="1"/>
          <p:nvPr/>
        </p:nvSpPr>
        <p:spPr>
          <a:xfrm>
            <a:off x="3652684" y="6303873"/>
            <a:ext cx="841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201202"/>
                </a:solidFill>
                <a:latin typeface="Congenial Light" panose="02000503040000020004" pitchFamily="2" charset="0"/>
                <a:sym typeface="Arial"/>
              </a:rPr>
              <a:t>CHURCH: A TRANSFORMING COMMUNITY</a:t>
            </a:r>
            <a:endParaRPr sz="1400" b="0" i="0" u="none" strike="noStrike" cap="none" dirty="0">
              <a:solidFill>
                <a:srgbClr val="000000"/>
              </a:solidFill>
              <a:latin typeface="Congenial Light" panose="02000503040000020004" pitchFamily="2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926C73-C920-6E1E-7132-4825B931124C}"/>
              </a:ext>
            </a:extLst>
          </p:cNvPr>
          <p:cNvSpPr/>
          <p:nvPr/>
        </p:nvSpPr>
        <p:spPr>
          <a:xfrm>
            <a:off x="0" y="-272562"/>
            <a:ext cx="12282854" cy="73679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59B412D-E286-B7F7-F7EA-7F7F31FA9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08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197</Words>
  <Application>Microsoft Office PowerPoint</Application>
  <PresentationFormat>Widescreen</PresentationFormat>
  <Paragraphs>30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Congenial Light</vt:lpstr>
      <vt:lpstr>Arial</vt:lpstr>
      <vt:lpstr>Play</vt:lpstr>
      <vt:lpstr>Congenial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Elliot Hyliger</dc:creator>
  <cp:lastModifiedBy>Elliot Hyliger</cp:lastModifiedBy>
  <cp:revision>4</cp:revision>
  <dcterms:created xsi:type="dcterms:W3CDTF">2024-03-18T14:41:59Z</dcterms:created>
  <dcterms:modified xsi:type="dcterms:W3CDTF">2024-05-24T11:11:08Z</dcterms:modified>
</cp:coreProperties>
</file>