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D34C50E-622D-47B1-AF46-C0726C4D6B14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07/03/2021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6EB1FF2-A324-4926-9F03-3B14C5A07D4B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FCE9F45-A9D7-4F86-AC75-189D6A124AD3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07/03/2021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F2DD233-35BC-440E-82F5-BBAD9EB74D3B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95640" y="1742040"/>
            <a:ext cx="8229240" cy="3225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600" b="1" strike="noStrike" spc="-1">
                <a:solidFill>
                  <a:srgbClr val="000000"/>
                </a:solidFill>
                <a:latin typeface="Calibri"/>
              </a:rPr>
              <a:t>Listening to the King:</a:t>
            </a:r>
            <a:r>
              <a:t/>
            </a:r>
            <a:br/>
            <a:r>
              <a:rPr lang="en-GB" sz="6600" b="1" strike="noStrike" spc="-1">
                <a:solidFill>
                  <a:srgbClr val="000000"/>
                </a:solidFill>
                <a:latin typeface="Calibri"/>
              </a:rPr>
              <a:t>Matthew 13v1-23</a:t>
            </a:r>
            <a:endParaRPr lang="en-US" sz="6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b="1" strike="noStrike" spc="-1">
                <a:solidFill>
                  <a:srgbClr val="000000"/>
                </a:solidFill>
                <a:latin typeface="Calibri"/>
              </a:rPr>
              <a:t>Setting the Scene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1176480" y="1599840"/>
            <a:ext cx="678996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b="1" strike="noStrike" spc="-1">
                <a:solidFill>
                  <a:srgbClr val="000000"/>
                </a:solidFill>
                <a:latin typeface="Calibri"/>
              </a:rPr>
              <a:t>Setting the Scene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1176480" y="1599840"/>
            <a:ext cx="678996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b="1" strike="noStrike" spc="-1">
                <a:solidFill>
                  <a:srgbClr val="000000"/>
                </a:solidFill>
                <a:latin typeface="Calibri"/>
              </a:rPr>
              <a:t>Setting the Scene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1176480" y="1599840"/>
            <a:ext cx="678996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b="1" strike="noStrike" spc="-1">
                <a:solidFill>
                  <a:srgbClr val="000000"/>
                </a:solidFill>
                <a:latin typeface="Calibri"/>
              </a:rPr>
              <a:t>Parables: A 2-Way Street</a:t>
            </a:r>
            <a:endParaRPr lang="en-US" sz="5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b="1" strike="noStrike" spc="-1">
                <a:solidFill>
                  <a:srgbClr val="000000"/>
                </a:solidFill>
                <a:latin typeface="Calibri"/>
              </a:rPr>
              <a:t>Parables: A 2-Way Street</a:t>
            </a:r>
            <a:endParaRPr lang="en-US" sz="5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GB" sz="3200" dirty="0"/>
              <a:t>Then I said, ‘For how long, Lord?’</a:t>
            </a:r>
          </a:p>
          <a:p>
            <a:r>
              <a:rPr lang="en-GB" sz="3200" dirty="0"/>
              <a:t>And he answered:</a:t>
            </a:r>
          </a:p>
          <a:p>
            <a:r>
              <a:rPr lang="en-GB" sz="3200" dirty="0"/>
              <a:t>‘Until the cities lie ruined</a:t>
            </a:r>
            <a:br>
              <a:rPr lang="en-GB" sz="3200" dirty="0"/>
            </a:br>
            <a:r>
              <a:rPr lang="en-GB" sz="3200" dirty="0"/>
              <a:t>    and without inhabitant,</a:t>
            </a:r>
            <a:br>
              <a:rPr lang="en-GB" sz="3200" dirty="0"/>
            </a:br>
            <a:r>
              <a:rPr lang="en-GB" sz="3200" dirty="0"/>
              <a:t>until the houses are left deserted</a:t>
            </a:r>
            <a:br>
              <a:rPr lang="en-GB" sz="3200" dirty="0"/>
            </a:br>
            <a:r>
              <a:rPr lang="en-GB" sz="3200" dirty="0"/>
              <a:t>    and the fields ruined and ravaged,</a:t>
            </a:r>
            <a:br>
              <a:rPr lang="en-GB" sz="3200" dirty="0"/>
            </a:br>
            <a:r>
              <a:rPr lang="en-GB" sz="3200" baseline="30000" dirty="0"/>
              <a:t>12 </a:t>
            </a:r>
            <a:r>
              <a:rPr lang="en-GB" sz="3200" dirty="0"/>
              <a:t>until the </a:t>
            </a:r>
            <a:r>
              <a:rPr lang="en-GB" sz="3200" cap="small" dirty="0"/>
              <a:t>Lord</a:t>
            </a:r>
            <a:r>
              <a:rPr lang="en-GB" sz="3200" dirty="0"/>
              <a:t> has sent everyone far away</a:t>
            </a:r>
            <a:br>
              <a:rPr lang="en-GB" sz="3200" dirty="0"/>
            </a:br>
            <a:r>
              <a:rPr lang="en-GB" sz="3200" dirty="0"/>
              <a:t>    and the land is utterly forsaken.</a:t>
            </a:r>
            <a:br>
              <a:rPr lang="en-GB" sz="3200" dirty="0"/>
            </a:br>
            <a:r>
              <a:rPr lang="en-GB" sz="3200" baseline="30000" dirty="0"/>
              <a:t>13 </a:t>
            </a:r>
            <a:r>
              <a:rPr lang="en-GB" sz="3200" dirty="0"/>
              <a:t>And though a tenth remains in the land,</a:t>
            </a:r>
            <a:br>
              <a:rPr lang="en-GB" sz="3200" dirty="0"/>
            </a:br>
            <a:r>
              <a:rPr lang="en-GB" sz="3200" dirty="0"/>
              <a:t>    it will again be laid waste.</a:t>
            </a:r>
            <a:br>
              <a:rPr lang="en-GB" sz="3200" dirty="0"/>
            </a:br>
            <a:r>
              <a:rPr lang="en-GB" sz="3200" dirty="0"/>
              <a:t>But as the terebinth and oak</a:t>
            </a:r>
            <a:br>
              <a:rPr lang="en-GB" sz="3200" dirty="0"/>
            </a:br>
            <a:r>
              <a:rPr lang="en-GB" sz="3200" dirty="0"/>
              <a:t>    leave stumps when they are cut down,</a:t>
            </a:r>
            <a:br>
              <a:rPr lang="en-GB" sz="3200" dirty="0"/>
            </a:br>
            <a:r>
              <a:rPr lang="en-GB" sz="3200" dirty="0"/>
              <a:t>    so the holy seed will be the stump in the land.’</a:t>
            </a:r>
          </a:p>
          <a:p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6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600" b="1" strike="noStrike" spc="-1">
                <a:solidFill>
                  <a:srgbClr val="000000"/>
                </a:solidFill>
                <a:latin typeface="Calibri"/>
              </a:rPr>
              <a:t>Are You Listening to the King?</a:t>
            </a:r>
            <a:endParaRPr lang="en-US" sz="5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spc="-1" dirty="0" smtClean="0">
                <a:solidFill>
                  <a:srgbClr val="000000"/>
                </a:solidFill>
                <a:latin typeface="Calibri"/>
              </a:rPr>
              <a:t>Not all will accept the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The Kingdom will grow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spc="-1" dirty="0" smtClean="0">
                <a:solidFill>
                  <a:srgbClr val="000000"/>
                </a:solidFill>
                <a:latin typeface="Calibri"/>
              </a:rPr>
              <a:t>Are you listening to the King?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69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Ben</dc:creator>
  <dc:description/>
  <cp:lastModifiedBy>Ben</cp:lastModifiedBy>
  <cp:revision>11</cp:revision>
  <dcterms:created xsi:type="dcterms:W3CDTF">2021-02-13T22:10:44Z</dcterms:created>
  <dcterms:modified xsi:type="dcterms:W3CDTF">2021-03-07T15:54:40Z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