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1"/>
  </p:notesMasterIdLst>
  <p:sldIdLst>
    <p:sldId id="275" r:id="rId2"/>
    <p:sldId id="258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85" r:id="rId20"/>
  </p:sldIdLst>
  <p:sldSz cx="12192000" cy="6858000"/>
  <p:notesSz cx="6858000" cy="9144000"/>
  <p:embeddedFontLst>
    <p:embeddedFont>
      <p:font typeface="Congenial Light" panose="02000503040000020004" pitchFamily="2" charset="0"/>
      <p:regular r:id="rId22"/>
    </p:embeddedFont>
    <p:embeddedFont>
      <p:font typeface="Congenial SemiBold" panose="02000503040000020004" pitchFamily="2" charset="0"/>
      <p:bold r:id="rId23"/>
    </p:embeddedFont>
    <p:embeddedFont>
      <p:font typeface="Play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XZ4os57592Z8YOzy0oBTMnQM4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7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f89d96f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g2df89d96f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27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38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698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2306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576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656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80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f8bfc8a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7" name="Google Shape;127;g2df8bfc8a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f8bfc8ac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g2df8bfc8ac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f8bfc8ac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8" name="Google Shape;148;g2df8bfc8ac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f8bfc8ac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9" name="Google Shape;159;g2df8bfc8ac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f8bfc8ac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9" name="Google Shape;169;g2df8bfc8ac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8bfc8a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8" name="Google Shape;248;g2df8bfc8a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395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1890346" y="2419372"/>
            <a:ext cx="841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890346" y="3694981"/>
            <a:ext cx="841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CULTURE OF GOSPEL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70CAC-A4EA-52BD-2C64-3F3806549CBA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9733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4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8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greetings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7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219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greetings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sit in a different place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greetings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sit in a different place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come a bit earlier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9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308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greetings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sit in a different place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come a bit earlier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go and sit next to someone who is on their own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755088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Even When Relationships Are Good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955688"/>
            <a:ext cx="1015476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prayer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hospitality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greetings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sit in a different place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come a bit earlier on a Sunday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go and sit next to someone who is on their own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	- be willing to find someone to chat to each Sunday, that you   	don’t know well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1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1289050" y="2501299"/>
            <a:ext cx="1003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890346" y="3694981"/>
            <a:ext cx="841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CHURCH: A SACRIFICIAL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70CAC-A4EA-52BD-2C64-3F3806549CBA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1245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8bfc8acf_0_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251" name="Google Shape;251;g2df8bfc8acf_0_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2" name="Google Shape;252;g2df8bfc8acf_0_129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f8bfc8acf_0_129"/>
          <p:cNvSpPr txBox="1"/>
          <p:nvPr/>
        </p:nvSpPr>
        <p:spPr>
          <a:xfrm>
            <a:off x="786774" y="475820"/>
            <a:ext cx="8411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Questions for Discussion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55" name="Google Shape;255;g2df8bfc8acf_0_129"/>
          <p:cNvSpPr txBox="1"/>
          <p:nvPr/>
        </p:nvSpPr>
        <p:spPr>
          <a:xfrm>
            <a:off x="857113" y="1122363"/>
            <a:ext cx="1015476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1. Have you known times when you were unwilling to forgive someone? How did it impact a relationship with God or others?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2. What limits, boundaries, conditions do you place on loving others? Are there good boundaries?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3. Where do you feel most challenged as you think about showing hospitality?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4. What will be the impact on Rotherham Evangelical Church and the wider community of living in line with what this letter has been about?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5. </a:t>
            </a:r>
            <a:r>
              <a:rPr lang="en-GB" sz="2400">
                <a:solidFill>
                  <a:srgbClr val="201202"/>
                </a:solidFill>
                <a:latin typeface="Congenial Light" panose="02000503040000020004" pitchFamily="2" charset="0"/>
              </a:rPr>
              <a:t>What’s </a:t>
            </a: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one </a:t>
            </a:r>
            <a:r>
              <a:rPr lang="en-GB" sz="2400">
                <a:solidFill>
                  <a:srgbClr val="201202"/>
                </a:solidFill>
                <a:latin typeface="Congenial Light" panose="02000503040000020004" pitchFamily="2" charset="0"/>
              </a:rPr>
              <a:t>major take-away </a:t>
            </a: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from you from looking at Philemon this weekend? 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C1EE0F08-C0AC-9DF5-16E5-8F4B27DF402D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7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f89d96f62_0_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02" name="Google Shape;102;g2df89d96f62_0_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3" name="Google Shape;103;g2df89d96f62_0_14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f89d96f62_0_14"/>
          <p:cNvSpPr txBox="1"/>
          <p:nvPr/>
        </p:nvSpPr>
        <p:spPr>
          <a:xfrm>
            <a:off x="1582359" y="2551659"/>
            <a:ext cx="902728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‘</a:t>
            </a:r>
            <a:r>
              <a:rPr lang="en-GB" sz="3200" dirty="0">
                <a:solidFill>
                  <a:srgbClr val="201202"/>
                </a:solidFill>
                <a:latin typeface="Congenial Light" panose="02000503040000020004" pitchFamily="2" charset="0"/>
              </a:rPr>
              <a:t>Real love, real friendship is vulnerable. It’s risky. It’s costly… sometimes it’s agitating like sandpaper</a:t>
            </a:r>
            <a:r>
              <a:rPr lang="en-GB" sz="32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.’</a:t>
            </a:r>
            <a:endParaRPr sz="3200" b="0" i="0" u="none" strike="noStrike" cap="none" dirty="0">
              <a:solidFill>
                <a:srgbClr val="201202"/>
              </a:solidFill>
              <a:latin typeface="Congenial Light" panose="02000503040000020004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201202"/>
              </a:solidFill>
              <a:latin typeface="Congenial Light" panose="02000503040000020004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- </a:t>
            </a:r>
            <a:r>
              <a:rPr lang="en-GB" sz="2000" dirty="0">
                <a:solidFill>
                  <a:srgbClr val="201202"/>
                </a:solidFill>
                <a:latin typeface="Congenial Light" panose="02000503040000020004" pitchFamily="2" charset="0"/>
              </a:rPr>
              <a:t>Scott </a:t>
            </a:r>
            <a:r>
              <a:rPr lang="en-GB" sz="2000" dirty="0" err="1">
                <a:solidFill>
                  <a:srgbClr val="201202"/>
                </a:solidFill>
                <a:latin typeface="Congenial Light" panose="02000503040000020004" pitchFamily="2" charset="0"/>
              </a:rPr>
              <a:t>Sauls</a:t>
            </a: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, ‘</a:t>
            </a:r>
            <a:r>
              <a:rPr lang="en-GB" sz="2000" dirty="0">
                <a:solidFill>
                  <a:srgbClr val="201202"/>
                </a:solidFill>
                <a:latin typeface="Congenial Light" panose="02000503040000020004" pitchFamily="2" charset="0"/>
              </a:rPr>
              <a:t>Befriend</a:t>
            </a: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’ -</a:t>
            </a:r>
            <a:endParaRPr sz="2000" b="0" i="0" u="none" strike="noStrike" cap="none" dirty="0">
              <a:solidFill>
                <a:srgbClr val="201202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105" name="Google Shape;105;g2df89d96f62_0_14"/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1289050" y="2501299"/>
            <a:ext cx="1003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890346" y="3694981"/>
            <a:ext cx="841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CHURCH: A SACRIFICIAL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70CAC-A4EA-52BD-2C64-3F3806549CBA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30683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2" name="Google Shape;122;p3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2A514B24-581D-09D0-5F6D-9B2EAE8A144C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f8bfc8acf_0_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30" name="Google Shape;130;g2df8bfc8acf_0_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31" name="Google Shape;131;g2df8bfc8acf_0_1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df8bfc8acf_0_1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34" name="Google Shape;134;g2df8bfc8acf_0_1"/>
          <p:cNvSpPr txBox="1"/>
          <p:nvPr/>
        </p:nvSpPr>
        <p:spPr>
          <a:xfrm>
            <a:off x="786776" y="2601975"/>
            <a:ext cx="10197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forgiveness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0A0C65BC-E1AD-1A4B-3161-1C5654A1809F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f8bfc8acf_0_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40" name="Google Shape;140;g2df8bfc8acf_0_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41" name="Google Shape;141;g2df8bfc8acf_0_20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f8bfc8acf_0_20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44" name="Google Shape;144;g2df8bfc8acf_0_20"/>
          <p:cNvSpPr txBox="1"/>
          <p:nvPr/>
        </p:nvSpPr>
        <p:spPr>
          <a:xfrm>
            <a:off x="786776" y="2601975"/>
            <a:ext cx="10197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forgiveness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145" name="Google Shape;145;g2df8bfc8acf_0_20"/>
          <p:cNvSpPr txBox="1"/>
          <p:nvPr/>
        </p:nvSpPr>
        <p:spPr>
          <a:xfrm>
            <a:off x="1227600" y="3350550"/>
            <a:ext cx="90549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- Positional forgiveness: an attitude of forgiveness that’s needed whether people repent or not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120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20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98D5838B-5A91-0CCD-CCDE-0C9E708CC43B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f8bfc8acf_0_1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51" name="Google Shape;151;g2df8bfc8acf_0_1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2" name="Google Shape;152;g2df8bfc8acf_0_156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df8bfc8acf_0_156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55" name="Google Shape;155;g2df8bfc8acf_0_156"/>
          <p:cNvSpPr txBox="1"/>
          <p:nvPr/>
        </p:nvSpPr>
        <p:spPr>
          <a:xfrm>
            <a:off x="786776" y="2601975"/>
            <a:ext cx="10197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forgiveness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156" name="Google Shape;156;g2df8bfc8acf_0_156"/>
          <p:cNvSpPr txBox="1"/>
          <p:nvPr/>
        </p:nvSpPr>
        <p:spPr>
          <a:xfrm>
            <a:off x="1227600" y="3350550"/>
            <a:ext cx="90549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- Positional forgiveness: an attitude of forgiveness that’s needed whether people repent or not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- Transactional/Relational forgiveness: when full reconciliation can take place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88FF37AB-8161-62E1-F682-0FDFB0DF5680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f8bfc8acf_0_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62" name="Google Shape;162;g2df8bfc8acf_0_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3" name="Google Shape;163;g2df8bfc8acf_0_30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df8bfc8acf_0_30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66" name="Google Shape;166;g2df8bfc8acf_0_30"/>
          <p:cNvSpPr txBox="1"/>
          <p:nvPr/>
        </p:nvSpPr>
        <p:spPr>
          <a:xfrm>
            <a:off x="786776" y="2601975"/>
            <a:ext cx="10197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forgiveness</a:t>
            </a:r>
            <a:endParaRPr dirty="0">
              <a:solidFill>
                <a:schemeClr val="dk1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restoration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D5EE66FE-C273-B0C8-57DC-E1544861B83A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8bfc8acf_0_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72" name="Google Shape;172;g2df8bfc8acf_0_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3" name="Google Shape;173;g2df8bfc8acf_0_66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df8bfc8acf_0_66"/>
          <p:cNvSpPr txBox="1"/>
          <p:nvPr/>
        </p:nvSpPr>
        <p:spPr>
          <a:xfrm>
            <a:off x="786770" y="1026284"/>
            <a:ext cx="8411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Costly Sacrifices Needed </a:t>
            </a:r>
            <a:endParaRPr sz="3600" dirty="0">
              <a:solidFill>
                <a:srgbClr val="201202"/>
              </a:solidFill>
              <a:latin typeface="Congenial SemiBold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When Relationships Are Tough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76" name="Google Shape;176;g2df8bfc8acf_0_66"/>
          <p:cNvSpPr txBox="1"/>
          <p:nvPr/>
        </p:nvSpPr>
        <p:spPr>
          <a:xfrm>
            <a:off x="786776" y="2601975"/>
            <a:ext cx="10197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forgiveness</a:t>
            </a:r>
            <a:endParaRPr dirty="0">
              <a:solidFill>
                <a:schemeClr val="dk1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restoration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costly sacrifice of generosity</a:t>
            </a:r>
            <a:endParaRPr dirty="0">
              <a:solidFill>
                <a:schemeClr val="dk1"/>
              </a:solidFill>
              <a:latin typeface="Congenial Light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05;g2df89d96f62_0_14">
            <a:extLst>
              <a:ext uri="{FF2B5EF4-FFF2-40B4-BE49-F238E27FC236}">
                <a16:creationId xmlns:a16="http://schemas.microsoft.com/office/drawing/2014/main" id="{AADBE803-97D7-3811-4C4F-3059839CB1BB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SACRIFICIAL COMMUNITY</a:t>
            </a:r>
            <a:endParaRPr lang="en-GB"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Widescreen</PresentationFormat>
  <Paragraphs>107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Congenial Light</vt:lpstr>
      <vt:lpstr>Arial</vt:lpstr>
      <vt:lpstr>Congenial SemiBold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Elliot Hyliger</dc:creator>
  <cp:lastModifiedBy>Elliot Hyliger</cp:lastModifiedBy>
  <cp:revision>3</cp:revision>
  <dcterms:created xsi:type="dcterms:W3CDTF">2024-03-18T14:41:59Z</dcterms:created>
  <dcterms:modified xsi:type="dcterms:W3CDTF">2024-06-06T10:21:25Z</dcterms:modified>
</cp:coreProperties>
</file>